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5" r:id="rId1"/>
    <p:sldMasterId id="2147483709" r:id="rId2"/>
  </p:sldMasterIdLst>
  <p:notesMasterIdLst>
    <p:notesMasterId r:id="rId21"/>
  </p:notesMasterIdLst>
  <p:sldIdLst>
    <p:sldId id="268" r:id="rId3"/>
    <p:sldId id="269" r:id="rId4"/>
    <p:sldId id="261" r:id="rId5"/>
    <p:sldId id="270" r:id="rId6"/>
    <p:sldId id="287" r:id="rId7"/>
    <p:sldId id="274" r:id="rId8"/>
    <p:sldId id="276" r:id="rId9"/>
    <p:sldId id="275" r:id="rId10"/>
    <p:sldId id="277" r:id="rId11"/>
    <p:sldId id="281" r:id="rId12"/>
    <p:sldId id="282" r:id="rId13"/>
    <p:sldId id="283" r:id="rId14"/>
    <p:sldId id="284" r:id="rId15"/>
    <p:sldId id="280" r:id="rId16"/>
    <p:sldId id="278" r:id="rId17"/>
    <p:sldId id="279" r:id="rId18"/>
    <p:sldId id="285" r:id="rId19"/>
    <p:sldId id="288"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A595B-F2A3-49EA-B45B-A4E262C9D227}" v="2" dt="2022-02-24T11:25:17.528"/>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69" autoAdjust="0"/>
  </p:normalViewPr>
  <p:slideViewPr>
    <p:cSldViewPr snapToGrid="0" showGuides="1">
      <p:cViewPr varScale="1">
        <p:scale>
          <a:sx n="105" d="100"/>
          <a:sy n="105" d="100"/>
        </p:scale>
        <p:origin x="798" y="96"/>
      </p:cViewPr>
      <p:guideLst/>
    </p:cSldViewPr>
  </p:slideViewPr>
  <p:notesTextViewPr>
    <p:cViewPr>
      <p:scale>
        <a:sx n="3" d="2"/>
        <a:sy n="3" d="2"/>
      </p:scale>
      <p:origin x="0" y="-1524"/>
    </p:cViewPr>
  </p:notesTextViewPr>
  <p:notesViewPr>
    <p:cSldViewPr snapToGrid="0" showGuides="1">
      <p:cViewPr varScale="1">
        <p:scale>
          <a:sx n="91" d="100"/>
          <a:sy n="91" d="100"/>
        </p:scale>
        <p:origin x="376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A3B3B-F82F-4317-B01E-5924157884FA}" type="doc">
      <dgm:prSet loTypeId="urn:microsoft.com/office/officeart/2009/3/layout/CircleRelationship" loCatId="relationship" qsTypeId="urn:microsoft.com/office/officeart/2005/8/quickstyle/simple1" qsCatId="simple" csTypeId="urn:microsoft.com/office/officeart/2005/8/colors/colorful1" csCatId="colorful" phldr="1"/>
      <dgm:spPr/>
      <dgm:t>
        <a:bodyPr/>
        <a:lstStyle/>
        <a:p>
          <a:endParaRPr lang="da-DK"/>
        </a:p>
      </dgm:t>
    </dgm:pt>
    <dgm:pt modelId="{E376C258-F03F-47CC-BFBC-D875542A8A0D}">
      <dgm:prSet phldrT="[Tekst]" custT="1"/>
      <dgm:spPr/>
      <dgm:t>
        <a:bodyPr/>
        <a:lstStyle/>
        <a:p>
          <a:r>
            <a:rPr lang="da-DK" sz="1800" b="0">
              <a:latin typeface="Trebuchet MS" panose="020B0603020202020204" pitchFamily="34" charset="0"/>
            </a:rPr>
            <a:t>Den fælleskommunale infrastruktur</a:t>
          </a:r>
        </a:p>
      </dgm:t>
    </dgm:pt>
    <dgm:pt modelId="{37D6AA37-836F-43DB-A7F3-722DCAFA6EA6}" type="parTrans" cxnId="{2A089EF1-62FC-4B7A-8686-EBCC72AEEBD7}">
      <dgm:prSet/>
      <dgm:spPr/>
      <dgm:t>
        <a:bodyPr/>
        <a:lstStyle/>
        <a:p>
          <a:endParaRPr lang="da-DK" sz="2800" b="0">
            <a:latin typeface="Trebuchet MS" panose="020B0603020202020204" pitchFamily="34" charset="0"/>
          </a:endParaRPr>
        </a:p>
      </dgm:t>
    </dgm:pt>
    <dgm:pt modelId="{A3EBA3A0-E6CF-4D77-A0C5-14BEAC847F74}" type="sibTrans" cxnId="{2A089EF1-62FC-4B7A-8686-EBCC72AEEBD7}">
      <dgm:prSet/>
      <dgm:spPr/>
      <dgm:t>
        <a:bodyPr/>
        <a:lstStyle/>
        <a:p>
          <a:endParaRPr lang="da-DK" sz="2800" b="0">
            <a:latin typeface="Trebuchet MS" panose="020B0603020202020204" pitchFamily="34" charset="0"/>
          </a:endParaRPr>
        </a:p>
      </dgm:t>
    </dgm:pt>
    <dgm:pt modelId="{8D0F8EE7-A49F-464D-B4E5-FBBA91FBF679}">
      <dgm:prSet phldrT="[Tekst]" custT="1"/>
      <dgm:spPr/>
      <dgm:t>
        <a:bodyPr/>
        <a:lstStyle/>
        <a:p>
          <a:r>
            <a:rPr lang="da-DK" sz="1100" b="0">
              <a:latin typeface="Trebuchet MS" panose="020B0603020202020204" pitchFamily="34" charset="0"/>
            </a:rPr>
            <a:t>Bedre og billigere data</a:t>
          </a:r>
        </a:p>
      </dgm:t>
    </dgm:pt>
    <dgm:pt modelId="{DB2E08C5-3EDF-4398-B307-BE94713F5AF3}" type="parTrans" cxnId="{843EDC08-F635-4E05-BF32-60E5FC6D3BB2}">
      <dgm:prSet/>
      <dgm:spPr/>
      <dgm:t>
        <a:bodyPr/>
        <a:lstStyle/>
        <a:p>
          <a:endParaRPr lang="da-DK" sz="2800" b="0">
            <a:latin typeface="Trebuchet MS" panose="020B0603020202020204" pitchFamily="34" charset="0"/>
          </a:endParaRPr>
        </a:p>
      </dgm:t>
    </dgm:pt>
    <dgm:pt modelId="{A2AEF160-24A4-45B8-8E95-EA5F25CFBF68}" type="sibTrans" cxnId="{843EDC08-F635-4E05-BF32-60E5FC6D3BB2}">
      <dgm:prSet/>
      <dgm:spPr/>
      <dgm:t>
        <a:bodyPr/>
        <a:lstStyle/>
        <a:p>
          <a:endParaRPr lang="da-DK" sz="2800" b="0">
            <a:latin typeface="Trebuchet MS" panose="020B0603020202020204" pitchFamily="34" charset="0"/>
          </a:endParaRPr>
        </a:p>
      </dgm:t>
    </dgm:pt>
    <dgm:pt modelId="{688FC45C-6E39-47C3-ACA2-85A8D08590F9}">
      <dgm:prSet phldrT="[Tekst]" custT="1"/>
      <dgm:spPr/>
      <dgm:t>
        <a:bodyPr/>
        <a:lstStyle/>
        <a:p>
          <a:r>
            <a:rPr lang="da-DK" sz="1100" b="0">
              <a:latin typeface="Trebuchet MS" panose="020B0603020202020204" pitchFamily="34" charset="0"/>
            </a:rPr>
            <a:t>Adgang til egne data</a:t>
          </a:r>
        </a:p>
      </dgm:t>
    </dgm:pt>
    <dgm:pt modelId="{19DE7E20-D453-4A89-A8C1-F615A87C2EC4}" type="parTrans" cxnId="{965882D7-0E1D-4494-9F80-EA4FC236D342}">
      <dgm:prSet/>
      <dgm:spPr/>
      <dgm:t>
        <a:bodyPr/>
        <a:lstStyle/>
        <a:p>
          <a:endParaRPr lang="da-DK" sz="2800" b="0">
            <a:latin typeface="Trebuchet MS" panose="020B0603020202020204" pitchFamily="34" charset="0"/>
          </a:endParaRPr>
        </a:p>
      </dgm:t>
    </dgm:pt>
    <dgm:pt modelId="{B4C3DF08-B6E5-4CC7-9B55-2A23F444EA4E}" type="sibTrans" cxnId="{965882D7-0E1D-4494-9F80-EA4FC236D342}">
      <dgm:prSet/>
      <dgm:spPr/>
      <dgm:t>
        <a:bodyPr/>
        <a:lstStyle/>
        <a:p>
          <a:endParaRPr lang="da-DK" sz="2800" b="0">
            <a:latin typeface="Trebuchet MS" panose="020B0603020202020204" pitchFamily="34" charset="0"/>
          </a:endParaRPr>
        </a:p>
      </dgm:t>
    </dgm:pt>
    <dgm:pt modelId="{F90FB3E2-C089-4024-83F4-5CD9D3367F74}">
      <dgm:prSet phldrT="[Tekst]" custT="1"/>
      <dgm:spPr/>
      <dgm:t>
        <a:bodyPr/>
        <a:lstStyle/>
        <a:p>
          <a:r>
            <a:rPr lang="da-DK" sz="1100" b="0">
              <a:latin typeface="Trebuchet MS" panose="020B0603020202020204" pitchFamily="34" charset="0"/>
            </a:rPr>
            <a:t>Helhedsorienteret sagsbehandling</a:t>
          </a:r>
        </a:p>
      </dgm:t>
    </dgm:pt>
    <dgm:pt modelId="{25C34492-F5F7-4F16-B6AD-AA2A23D2350D}" type="parTrans" cxnId="{208C085C-5895-4A41-AFD9-2756EFE77BF1}">
      <dgm:prSet/>
      <dgm:spPr/>
      <dgm:t>
        <a:bodyPr/>
        <a:lstStyle/>
        <a:p>
          <a:endParaRPr lang="da-DK" sz="2800" b="0">
            <a:latin typeface="Trebuchet MS" panose="020B0603020202020204" pitchFamily="34" charset="0"/>
          </a:endParaRPr>
        </a:p>
      </dgm:t>
    </dgm:pt>
    <dgm:pt modelId="{ED8F8F63-E41E-4431-86CE-85818CE1EC63}" type="sibTrans" cxnId="{208C085C-5895-4A41-AFD9-2756EFE77BF1}">
      <dgm:prSet/>
      <dgm:spPr/>
      <dgm:t>
        <a:bodyPr/>
        <a:lstStyle/>
        <a:p>
          <a:endParaRPr lang="da-DK" sz="2800" b="0">
            <a:latin typeface="Trebuchet MS" panose="020B0603020202020204" pitchFamily="34" charset="0"/>
          </a:endParaRPr>
        </a:p>
      </dgm:t>
    </dgm:pt>
    <dgm:pt modelId="{ED90824D-5084-4EAF-B853-4F43E8E929C4}">
      <dgm:prSet phldrT="[Tekst]" custT="1"/>
      <dgm:spPr/>
      <dgm:t>
        <a:bodyPr/>
        <a:lstStyle/>
        <a:p>
          <a:r>
            <a:rPr lang="da-DK" sz="1100" b="0">
              <a:solidFill>
                <a:schemeClr val="tx1"/>
              </a:solidFill>
              <a:latin typeface="Trebuchet MS" panose="020B0603020202020204" pitchFamily="34" charset="0"/>
            </a:rPr>
            <a:t>Flere leverandører</a:t>
          </a:r>
        </a:p>
      </dgm:t>
    </dgm:pt>
    <dgm:pt modelId="{010F1815-36EE-4524-A3EA-B95BAC132421}" type="parTrans" cxnId="{6D36788D-3F15-4473-9F36-4B33ED1A8F0F}">
      <dgm:prSet/>
      <dgm:spPr/>
      <dgm:t>
        <a:bodyPr/>
        <a:lstStyle/>
        <a:p>
          <a:endParaRPr lang="da-DK" sz="2800" b="0">
            <a:latin typeface="Trebuchet MS" panose="020B0603020202020204" pitchFamily="34" charset="0"/>
          </a:endParaRPr>
        </a:p>
      </dgm:t>
    </dgm:pt>
    <dgm:pt modelId="{6CEB0862-6E8B-4312-BCAF-AD09D0ABD274}" type="sibTrans" cxnId="{6D36788D-3F15-4473-9F36-4B33ED1A8F0F}">
      <dgm:prSet/>
      <dgm:spPr/>
      <dgm:t>
        <a:bodyPr/>
        <a:lstStyle/>
        <a:p>
          <a:endParaRPr lang="da-DK" sz="2800" b="0">
            <a:latin typeface="Trebuchet MS" panose="020B0603020202020204" pitchFamily="34" charset="0"/>
          </a:endParaRPr>
        </a:p>
      </dgm:t>
    </dgm:pt>
    <dgm:pt modelId="{1892CE4B-DB37-4BED-8468-199CDCA9D753}">
      <dgm:prSet phldrT="[Tekst]" custT="1"/>
      <dgm:spPr/>
      <dgm:t>
        <a:bodyPr/>
        <a:lstStyle/>
        <a:p>
          <a:r>
            <a:rPr lang="da-DK" sz="1100" b="0">
              <a:latin typeface="Trebuchet MS" panose="020B0603020202020204" pitchFamily="34" charset="0"/>
            </a:rPr>
            <a:t>Fælles standarder</a:t>
          </a:r>
        </a:p>
      </dgm:t>
    </dgm:pt>
    <dgm:pt modelId="{2784B0E1-D509-4978-9A17-128DA7B44DFF}" type="parTrans" cxnId="{3914752E-4E8C-4C18-BE8B-2EC90A141FF7}">
      <dgm:prSet/>
      <dgm:spPr/>
      <dgm:t>
        <a:bodyPr/>
        <a:lstStyle/>
        <a:p>
          <a:endParaRPr lang="da-DK" sz="2800" b="0">
            <a:latin typeface="Trebuchet MS" panose="020B0603020202020204" pitchFamily="34" charset="0"/>
          </a:endParaRPr>
        </a:p>
      </dgm:t>
    </dgm:pt>
    <dgm:pt modelId="{5CF30901-B61F-4BD5-8EE6-C9A784D2358B}" type="sibTrans" cxnId="{3914752E-4E8C-4C18-BE8B-2EC90A141FF7}">
      <dgm:prSet/>
      <dgm:spPr/>
      <dgm:t>
        <a:bodyPr/>
        <a:lstStyle/>
        <a:p>
          <a:endParaRPr lang="da-DK" sz="2800" b="0">
            <a:latin typeface="Trebuchet MS" panose="020B0603020202020204" pitchFamily="34" charset="0"/>
          </a:endParaRPr>
        </a:p>
      </dgm:t>
    </dgm:pt>
    <dgm:pt modelId="{3B19EBBF-FF0E-494B-B38D-EDFCFBC2A033}" type="pres">
      <dgm:prSet presAssocID="{9B7A3B3B-F82F-4317-B01E-5924157884FA}" presName="Name0" presStyleCnt="0">
        <dgm:presLayoutVars>
          <dgm:chMax val="1"/>
          <dgm:chPref val="1"/>
        </dgm:presLayoutVars>
      </dgm:prSet>
      <dgm:spPr/>
    </dgm:pt>
    <dgm:pt modelId="{4422BA20-B35F-4E39-9694-3E602292E50A}" type="pres">
      <dgm:prSet presAssocID="{E376C258-F03F-47CC-BFBC-D875542A8A0D}" presName="Parent" presStyleLbl="node0" presStyleIdx="0" presStyleCnt="1" custScaleX="121518" custScaleY="121518">
        <dgm:presLayoutVars>
          <dgm:chMax val="5"/>
          <dgm:chPref val="5"/>
        </dgm:presLayoutVars>
      </dgm:prSet>
      <dgm:spPr/>
    </dgm:pt>
    <dgm:pt modelId="{8BCC6E7F-B9A0-4520-A943-2B563E080679}" type="pres">
      <dgm:prSet presAssocID="{E376C258-F03F-47CC-BFBC-D875542A8A0D}" presName="Accent2" presStyleLbl="node1" presStyleIdx="0" presStyleCnt="19"/>
      <dgm:spPr/>
    </dgm:pt>
    <dgm:pt modelId="{169B3B2A-362E-4C4D-8125-36F868D5EA4D}" type="pres">
      <dgm:prSet presAssocID="{E376C258-F03F-47CC-BFBC-D875542A8A0D}" presName="Accent3" presStyleLbl="node1" presStyleIdx="1" presStyleCnt="19"/>
      <dgm:spPr/>
    </dgm:pt>
    <dgm:pt modelId="{2E9D51BE-ABC1-48F2-B04A-4A2EE15F481E}" type="pres">
      <dgm:prSet presAssocID="{E376C258-F03F-47CC-BFBC-D875542A8A0D}" presName="Accent4" presStyleLbl="node1" presStyleIdx="2" presStyleCnt="19"/>
      <dgm:spPr/>
    </dgm:pt>
    <dgm:pt modelId="{614EC396-7751-476F-AEB2-DBAAB605906C}" type="pres">
      <dgm:prSet presAssocID="{E376C258-F03F-47CC-BFBC-D875542A8A0D}" presName="Accent5" presStyleLbl="node1" presStyleIdx="3" presStyleCnt="19"/>
      <dgm:spPr/>
    </dgm:pt>
    <dgm:pt modelId="{BB5C9912-F467-4FD9-8436-DDD1C7F7698F}" type="pres">
      <dgm:prSet presAssocID="{E376C258-F03F-47CC-BFBC-D875542A8A0D}" presName="Accent6" presStyleLbl="node1" presStyleIdx="4" presStyleCnt="19"/>
      <dgm:spPr/>
    </dgm:pt>
    <dgm:pt modelId="{4D7E97CB-E25B-4B8B-94B5-7B0D2FDC7940}" type="pres">
      <dgm:prSet presAssocID="{8D0F8EE7-A49F-464D-B4E5-FBBA91FBF679}" presName="Child1" presStyleLbl="node1" presStyleIdx="5" presStyleCnt="19" custScaleX="126188" custScaleY="126369" custLinFactNeighborX="-23032" custLinFactNeighborY="-11591">
        <dgm:presLayoutVars>
          <dgm:chMax val="0"/>
          <dgm:chPref val="0"/>
        </dgm:presLayoutVars>
      </dgm:prSet>
      <dgm:spPr/>
    </dgm:pt>
    <dgm:pt modelId="{A4EA0AD1-62CA-49C6-9379-4BD11B3FFC3D}" type="pres">
      <dgm:prSet presAssocID="{8D0F8EE7-A49F-464D-B4E5-FBBA91FBF679}" presName="Accent7" presStyleCnt="0"/>
      <dgm:spPr/>
    </dgm:pt>
    <dgm:pt modelId="{253783CD-F41F-496C-9758-9B17D30AC31A}" type="pres">
      <dgm:prSet presAssocID="{8D0F8EE7-A49F-464D-B4E5-FBBA91FBF679}" presName="AccentHold1" presStyleLbl="node1" presStyleIdx="6" presStyleCnt="19"/>
      <dgm:spPr/>
    </dgm:pt>
    <dgm:pt modelId="{64F70153-ADFA-499F-8F8B-24DD756811E6}" type="pres">
      <dgm:prSet presAssocID="{8D0F8EE7-A49F-464D-B4E5-FBBA91FBF679}" presName="Accent8" presStyleCnt="0"/>
      <dgm:spPr/>
    </dgm:pt>
    <dgm:pt modelId="{55C1F362-8504-4EA2-A0CB-53694AAB074C}" type="pres">
      <dgm:prSet presAssocID="{8D0F8EE7-A49F-464D-B4E5-FBBA91FBF679}" presName="AccentHold2" presStyleLbl="node1" presStyleIdx="7" presStyleCnt="19"/>
      <dgm:spPr/>
    </dgm:pt>
    <dgm:pt modelId="{4F0BE96C-BF67-4DC6-A966-AA4D8805F3B5}" type="pres">
      <dgm:prSet presAssocID="{688FC45C-6E39-47C3-ACA2-85A8D08590F9}" presName="Child2" presStyleLbl="node1" presStyleIdx="8" presStyleCnt="19" custScaleX="117541" custScaleY="117541">
        <dgm:presLayoutVars>
          <dgm:chMax val="0"/>
          <dgm:chPref val="0"/>
        </dgm:presLayoutVars>
      </dgm:prSet>
      <dgm:spPr/>
    </dgm:pt>
    <dgm:pt modelId="{0B4A0D6C-688C-47F5-A3E1-67B28B9F9C66}" type="pres">
      <dgm:prSet presAssocID="{688FC45C-6E39-47C3-ACA2-85A8D08590F9}" presName="Accent9" presStyleCnt="0"/>
      <dgm:spPr/>
    </dgm:pt>
    <dgm:pt modelId="{411D11D7-3B47-49F8-A546-D9A0F256B0FC}" type="pres">
      <dgm:prSet presAssocID="{688FC45C-6E39-47C3-ACA2-85A8D08590F9}" presName="AccentHold1" presStyleLbl="node1" presStyleIdx="9" presStyleCnt="19"/>
      <dgm:spPr/>
    </dgm:pt>
    <dgm:pt modelId="{7144CB93-84B5-4AFE-B683-DB933561C0D2}" type="pres">
      <dgm:prSet presAssocID="{688FC45C-6E39-47C3-ACA2-85A8D08590F9}" presName="Accent10" presStyleCnt="0"/>
      <dgm:spPr/>
    </dgm:pt>
    <dgm:pt modelId="{9521C93B-FC67-46FC-92E1-DB909AB14CDD}" type="pres">
      <dgm:prSet presAssocID="{688FC45C-6E39-47C3-ACA2-85A8D08590F9}" presName="AccentHold2" presStyleLbl="node1" presStyleIdx="10" presStyleCnt="19"/>
      <dgm:spPr/>
    </dgm:pt>
    <dgm:pt modelId="{5A583D3A-8DF7-4882-8061-B7024173ADFB}" type="pres">
      <dgm:prSet presAssocID="{688FC45C-6E39-47C3-ACA2-85A8D08590F9}" presName="Accent11" presStyleCnt="0"/>
      <dgm:spPr/>
    </dgm:pt>
    <dgm:pt modelId="{29DE7E74-48C7-43D5-B808-8FC06C04FFC8}" type="pres">
      <dgm:prSet presAssocID="{688FC45C-6E39-47C3-ACA2-85A8D08590F9}" presName="AccentHold3" presStyleLbl="node1" presStyleIdx="11" presStyleCnt="19"/>
      <dgm:spPr/>
    </dgm:pt>
    <dgm:pt modelId="{266D6740-615C-41AB-AEDA-73F3046B1552}" type="pres">
      <dgm:prSet presAssocID="{F90FB3E2-C089-4024-83F4-5CD9D3367F74}" presName="Child3" presStyleLbl="node1" presStyleIdx="12" presStyleCnt="19" custScaleX="198637" custScaleY="204295">
        <dgm:presLayoutVars>
          <dgm:chMax val="0"/>
          <dgm:chPref val="0"/>
        </dgm:presLayoutVars>
      </dgm:prSet>
      <dgm:spPr/>
    </dgm:pt>
    <dgm:pt modelId="{51FCEB32-E439-48EE-9124-504FBA16A05C}" type="pres">
      <dgm:prSet presAssocID="{F90FB3E2-C089-4024-83F4-5CD9D3367F74}" presName="Accent12" presStyleCnt="0"/>
      <dgm:spPr/>
    </dgm:pt>
    <dgm:pt modelId="{4488A802-52CB-4A6A-A10C-D10DB66AFD5C}" type="pres">
      <dgm:prSet presAssocID="{F90FB3E2-C089-4024-83F4-5CD9D3367F74}" presName="AccentHold1" presStyleLbl="node1" presStyleIdx="13" presStyleCnt="19"/>
      <dgm:spPr/>
    </dgm:pt>
    <dgm:pt modelId="{40502B61-A672-4456-AC76-60E120B102B1}" type="pres">
      <dgm:prSet presAssocID="{ED90824D-5084-4EAF-B853-4F43E8E929C4}" presName="Child4" presStyleLbl="node1" presStyleIdx="14" presStyleCnt="19" custScaleX="152943" custScaleY="145784" custLinFactNeighborX="-14915" custLinFactNeighborY="-11930">
        <dgm:presLayoutVars>
          <dgm:chMax val="0"/>
          <dgm:chPref val="0"/>
        </dgm:presLayoutVars>
      </dgm:prSet>
      <dgm:spPr/>
    </dgm:pt>
    <dgm:pt modelId="{C454B581-AE41-4891-A88A-BDD65D225923}" type="pres">
      <dgm:prSet presAssocID="{ED90824D-5084-4EAF-B853-4F43E8E929C4}" presName="Accent13" presStyleCnt="0"/>
      <dgm:spPr/>
    </dgm:pt>
    <dgm:pt modelId="{58C681DD-EFEE-4F61-9650-8A68561F57E9}" type="pres">
      <dgm:prSet presAssocID="{ED90824D-5084-4EAF-B853-4F43E8E929C4}" presName="AccentHold1" presStyleLbl="node1" presStyleIdx="15" presStyleCnt="19"/>
      <dgm:spPr/>
    </dgm:pt>
    <dgm:pt modelId="{3AF8C051-2770-4F7E-A1DC-CA4F077D8A81}" type="pres">
      <dgm:prSet presAssocID="{1892CE4B-DB37-4BED-8468-199CDCA9D753}" presName="Child5" presStyleLbl="node1" presStyleIdx="16" presStyleCnt="19" custScaleX="127275" custScaleY="118961">
        <dgm:presLayoutVars>
          <dgm:chMax val="0"/>
          <dgm:chPref val="0"/>
        </dgm:presLayoutVars>
      </dgm:prSet>
      <dgm:spPr/>
    </dgm:pt>
    <dgm:pt modelId="{6193F287-89D6-4047-A69E-8D833D1BAB35}" type="pres">
      <dgm:prSet presAssocID="{1892CE4B-DB37-4BED-8468-199CDCA9D753}" presName="Accent15" presStyleCnt="0"/>
      <dgm:spPr/>
    </dgm:pt>
    <dgm:pt modelId="{FC2F541E-D7C1-48CB-9B1C-B0394BE7463C}" type="pres">
      <dgm:prSet presAssocID="{1892CE4B-DB37-4BED-8468-199CDCA9D753}" presName="AccentHold2" presStyleLbl="node1" presStyleIdx="17" presStyleCnt="19"/>
      <dgm:spPr/>
    </dgm:pt>
    <dgm:pt modelId="{741246EE-DC3D-4F4C-BFEF-702001C91DB9}" type="pres">
      <dgm:prSet presAssocID="{1892CE4B-DB37-4BED-8468-199CDCA9D753}" presName="Accent16" presStyleCnt="0"/>
      <dgm:spPr/>
    </dgm:pt>
    <dgm:pt modelId="{FC0DA0EF-C968-4BDE-BFF8-FA32ADBCE022}" type="pres">
      <dgm:prSet presAssocID="{1892CE4B-DB37-4BED-8468-199CDCA9D753}" presName="AccentHold3" presStyleLbl="node1" presStyleIdx="18" presStyleCnt="19"/>
      <dgm:spPr/>
    </dgm:pt>
  </dgm:ptLst>
  <dgm:cxnLst>
    <dgm:cxn modelId="{B3423103-8780-490A-9E2C-2ADBCC40FFC4}" type="presOf" srcId="{688FC45C-6E39-47C3-ACA2-85A8D08590F9}" destId="{4F0BE96C-BF67-4DC6-A966-AA4D8805F3B5}" srcOrd="0" destOrd="0" presId="urn:microsoft.com/office/officeart/2009/3/layout/CircleRelationship"/>
    <dgm:cxn modelId="{843EDC08-F635-4E05-BF32-60E5FC6D3BB2}" srcId="{E376C258-F03F-47CC-BFBC-D875542A8A0D}" destId="{8D0F8EE7-A49F-464D-B4E5-FBBA91FBF679}" srcOrd="0" destOrd="0" parTransId="{DB2E08C5-3EDF-4398-B307-BE94713F5AF3}" sibTransId="{A2AEF160-24A4-45B8-8E95-EA5F25CFBF68}"/>
    <dgm:cxn modelId="{E6AB4A29-8185-49EC-9E5D-7F776E10CE03}" type="presOf" srcId="{8D0F8EE7-A49F-464D-B4E5-FBBA91FBF679}" destId="{4D7E97CB-E25B-4B8B-94B5-7B0D2FDC7940}" srcOrd="0" destOrd="0" presId="urn:microsoft.com/office/officeart/2009/3/layout/CircleRelationship"/>
    <dgm:cxn modelId="{3914752E-4E8C-4C18-BE8B-2EC90A141FF7}" srcId="{E376C258-F03F-47CC-BFBC-D875542A8A0D}" destId="{1892CE4B-DB37-4BED-8468-199CDCA9D753}" srcOrd="4" destOrd="0" parTransId="{2784B0E1-D509-4978-9A17-128DA7B44DFF}" sibTransId="{5CF30901-B61F-4BD5-8EE6-C9A784D2358B}"/>
    <dgm:cxn modelId="{8790FD3C-2BF1-46E3-A7F2-EF3319408D56}" type="presOf" srcId="{ED90824D-5084-4EAF-B853-4F43E8E929C4}" destId="{40502B61-A672-4456-AC76-60E120B102B1}" srcOrd="0" destOrd="0" presId="urn:microsoft.com/office/officeart/2009/3/layout/CircleRelationship"/>
    <dgm:cxn modelId="{208C085C-5895-4A41-AFD9-2756EFE77BF1}" srcId="{E376C258-F03F-47CC-BFBC-D875542A8A0D}" destId="{F90FB3E2-C089-4024-83F4-5CD9D3367F74}" srcOrd="2" destOrd="0" parTransId="{25C34492-F5F7-4F16-B6AD-AA2A23D2350D}" sibTransId="{ED8F8F63-E41E-4431-86CE-85818CE1EC63}"/>
    <dgm:cxn modelId="{3B63EA54-E1CD-4B82-AE30-8111F9FF9FEE}" type="presOf" srcId="{1892CE4B-DB37-4BED-8468-199CDCA9D753}" destId="{3AF8C051-2770-4F7E-A1DC-CA4F077D8A81}" srcOrd="0" destOrd="0" presId="urn:microsoft.com/office/officeart/2009/3/layout/CircleRelationship"/>
    <dgm:cxn modelId="{6D36788D-3F15-4473-9F36-4B33ED1A8F0F}" srcId="{E376C258-F03F-47CC-BFBC-D875542A8A0D}" destId="{ED90824D-5084-4EAF-B853-4F43E8E929C4}" srcOrd="3" destOrd="0" parTransId="{010F1815-36EE-4524-A3EA-B95BAC132421}" sibTransId="{6CEB0862-6E8B-4312-BCAF-AD09D0ABD274}"/>
    <dgm:cxn modelId="{A26F3995-4B9C-4DE2-9244-BC0F9F9303E1}" type="presOf" srcId="{E376C258-F03F-47CC-BFBC-D875542A8A0D}" destId="{4422BA20-B35F-4E39-9694-3E602292E50A}" srcOrd="0" destOrd="0" presId="urn:microsoft.com/office/officeart/2009/3/layout/CircleRelationship"/>
    <dgm:cxn modelId="{72FCCBA2-3D7B-444A-9207-774834B10EC6}" type="presOf" srcId="{F90FB3E2-C089-4024-83F4-5CD9D3367F74}" destId="{266D6740-615C-41AB-AEDA-73F3046B1552}" srcOrd="0" destOrd="0" presId="urn:microsoft.com/office/officeart/2009/3/layout/CircleRelationship"/>
    <dgm:cxn modelId="{965882D7-0E1D-4494-9F80-EA4FC236D342}" srcId="{E376C258-F03F-47CC-BFBC-D875542A8A0D}" destId="{688FC45C-6E39-47C3-ACA2-85A8D08590F9}" srcOrd="1" destOrd="0" parTransId="{19DE7E20-D453-4A89-A8C1-F615A87C2EC4}" sibTransId="{B4C3DF08-B6E5-4CC7-9B55-2A23F444EA4E}"/>
    <dgm:cxn modelId="{2A089EF1-62FC-4B7A-8686-EBCC72AEEBD7}" srcId="{9B7A3B3B-F82F-4317-B01E-5924157884FA}" destId="{E376C258-F03F-47CC-BFBC-D875542A8A0D}" srcOrd="0" destOrd="0" parTransId="{37D6AA37-836F-43DB-A7F3-722DCAFA6EA6}" sibTransId="{A3EBA3A0-E6CF-4D77-A0C5-14BEAC847F74}"/>
    <dgm:cxn modelId="{AC18E3FB-BAA0-4AB0-9D65-48E8DDB91047}" type="presOf" srcId="{9B7A3B3B-F82F-4317-B01E-5924157884FA}" destId="{3B19EBBF-FF0E-494B-B38D-EDFCFBC2A033}" srcOrd="0" destOrd="0" presId="urn:microsoft.com/office/officeart/2009/3/layout/CircleRelationship"/>
    <dgm:cxn modelId="{24B557D1-2064-4BA2-9D9D-337CC965075F}" type="presParOf" srcId="{3B19EBBF-FF0E-494B-B38D-EDFCFBC2A033}" destId="{4422BA20-B35F-4E39-9694-3E602292E50A}" srcOrd="0" destOrd="0" presId="urn:microsoft.com/office/officeart/2009/3/layout/CircleRelationship"/>
    <dgm:cxn modelId="{4BC58D60-C4F7-4AD8-BD41-2A6C19F5E1D0}" type="presParOf" srcId="{3B19EBBF-FF0E-494B-B38D-EDFCFBC2A033}" destId="{8BCC6E7F-B9A0-4520-A943-2B563E080679}" srcOrd="1" destOrd="0" presId="urn:microsoft.com/office/officeart/2009/3/layout/CircleRelationship"/>
    <dgm:cxn modelId="{FF1BE42F-F0B9-42DE-A248-5F0CF2C2B3C4}" type="presParOf" srcId="{3B19EBBF-FF0E-494B-B38D-EDFCFBC2A033}" destId="{169B3B2A-362E-4C4D-8125-36F868D5EA4D}" srcOrd="2" destOrd="0" presId="urn:microsoft.com/office/officeart/2009/3/layout/CircleRelationship"/>
    <dgm:cxn modelId="{CDFA20CA-5C56-42E9-8926-E5C9D2E980D8}" type="presParOf" srcId="{3B19EBBF-FF0E-494B-B38D-EDFCFBC2A033}" destId="{2E9D51BE-ABC1-48F2-B04A-4A2EE15F481E}" srcOrd="3" destOrd="0" presId="urn:microsoft.com/office/officeart/2009/3/layout/CircleRelationship"/>
    <dgm:cxn modelId="{828F7A15-6885-405C-98A2-67E8802119BA}" type="presParOf" srcId="{3B19EBBF-FF0E-494B-B38D-EDFCFBC2A033}" destId="{614EC396-7751-476F-AEB2-DBAAB605906C}" srcOrd="4" destOrd="0" presId="urn:microsoft.com/office/officeart/2009/3/layout/CircleRelationship"/>
    <dgm:cxn modelId="{572C5359-A343-4078-9B3A-44F2CB5680E5}" type="presParOf" srcId="{3B19EBBF-FF0E-494B-B38D-EDFCFBC2A033}" destId="{BB5C9912-F467-4FD9-8436-DDD1C7F7698F}" srcOrd="5" destOrd="0" presId="urn:microsoft.com/office/officeart/2009/3/layout/CircleRelationship"/>
    <dgm:cxn modelId="{25CD0DA8-4B71-4466-929B-81C9B50019DB}" type="presParOf" srcId="{3B19EBBF-FF0E-494B-B38D-EDFCFBC2A033}" destId="{4D7E97CB-E25B-4B8B-94B5-7B0D2FDC7940}" srcOrd="6" destOrd="0" presId="urn:microsoft.com/office/officeart/2009/3/layout/CircleRelationship"/>
    <dgm:cxn modelId="{204664E7-7485-4695-9591-64A348209FA5}" type="presParOf" srcId="{3B19EBBF-FF0E-494B-B38D-EDFCFBC2A033}" destId="{A4EA0AD1-62CA-49C6-9379-4BD11B3FFC3D}" srcOrd="7" destOrd="0" presId="urn:microsoft.com/office/officeart/2009/3/layout/CircleRelationship"/>
    <dgm:cxn modelId="{6A904C99-3ECA-44E2-A33B-834AD0691EDC}" type="presParOf" srcId="{A4EA0AD1-62CA-49C6-9379-4BD11B3FFC3D}" destId="{253783CD-F41F-496C-9758-9B17D30AC31A}" srcOrd="0" destOrd="0" presId="urn:microsoft.com/office/officeart/2009/3/layout/CircleRelationship"/>
    <dgm:cxn modelId="{84E2348E-03FA-48D2-8B0B-C44AFA607FCF}" type="presParOf" srcId="{3B19EBBF-FF0E-494B-B38D-EDFCFBC2A033}" destId="{64F70153-ADFA-499F-8F8B-24DD756811E6}" srcOrd="8" destOrd="0" presId="urn:microsoft.com/office/officeart/2009/3/layout/CircleRelationship"/>
    <dgm:cxn modelId="{44E53376-D2CC-4A61-81A6-34ED0037F249}" type="presParOf" srcId="{64F70153-ADFA-499F-8F8B-24DD756811E6}" destId="{55C1F362-8504-4EA2-A0CB-53694AAB074C}" srcOrd="0" destOrd="0" presId="urn:microsoft.com/office/officeart/2009/3/layout/CircleRelationship"/>
    <dgm:cxn modelId="{DCCED0AC-CEB4-4B52-8237-82BC2C6FF321}" type="presParOf" srcId="{3B19EBBF-FF0E-494B-B38D-EDFCFBC2A033}" destId="{4F0BE96C-BF67-4DC6-A966-AA4D8805F3B5}" srcOrd="9" destOrd="0" presId="urn:microsoft.com/office/officeart/2009/3/layout/CircleRelationship"/>
    <dgm:cxn modelId="{5622CD62-4824-44ED-9E19-F43C9594ECAD}" type="presParOf" srcId="{3B19EBBF-FF0E-494B-B38D-EDFCFBC2A033}" destId="{0B4A0D6C-688C-47F5-A3E1-67B28B9F9C66}" srcOrd="10" destOrd="0" presId="urn:microsoft.com/office/officeart/2009/3/layout/CircleRelationship"/>
    <dgm:cxn modelId="{10D7957E-8509-4AB4-9043-88215A85078C}" type="presParOf" srcId="{0B4A0D6C-688C-47F5-A3E1-67B28B9F9C66}" destId="{411D11D7-3B47-49F8-A546-D9A0F256B0FC}" srcOrd="0" destOrd="0" presId="urn:microsoft.com/office/officeart/2009/3/layout/CircleRelationship"/>
    <dgm:cxn modelId="{7DAD436A-F1AF-457B-96CB-E0DE2B8A45C8}" type="presParOf" srcId="{3B19EBBF-FF0E-494B-B38D-EDFCFBC2A033}" destId="{7144CB93-84B5-4AFE-B683-DB933561C0D2}" srcOrd="11" destOrd="0" presId="urn:microsoft.com/office/officeart/2009/3/layout/CircleRelationship"/>
    <dgm:cxn modelId="{B3DD9BB1-CF89-4AC3-B51D-2BC6C2B27528}" type="presParOf" srcId="{7144CB93-84B5-4AFE-B683-DB933561C0D2}" destId="{9521C93B-FC67-46FC-92E1-DB909AB14CDD}" srcOrd="0" destOrd="0" presId="urn:microsoft.com/office/officeart/2009/3/layout/CircleRelationship"/>
    <dgm:cxn modelId="{99901BB9-53FA-4893-8B33-137DD43E3D2E}" type="presParOf" srcId="{3B19EBBF-FF0E-494B-B38D-EDFCFBC2A033}" destId="{5A583D3A-8DF7-4882-8061-B7024173ADFB}" srcOrd="12" destOrd="0" presId="urn:microsoft.com/office/officeart/2009/3/layout/CircleRelationship"/>
    <dgm:cxn modelId="{B728FEF4-FB58-48A2-A49C-D4C19A8AD96F}" type="presParOf" srcId="{5A583D3A-8DF7-4882-8061-B7024173ADFB}" destId="{29DE7E74-48C7-43D5-B808-8FC06C04FFC8}" srcOrd="0" destOrd="0" presId="urn:microsoft.com/office/officeart/2009/3/layout/CircleRelationship"/>
    <dgm:cxn modelId="{63D85898-231E-4DA3-BEAD-36339D166397}" type="presParOf" srcId="{3B19EBBF-FF0E-494B-B38D-EDFCFBC2A033}" destId="{266D6740-615C-41AB-AEDA-73F3046B1552}" srcOrd="13" destOrd="0" presId="urn:microsoft.com/office/officeart/2009/3/layout/CircleRelationship"/>
    <dgm:cxn modelId="{729AE03A-99FA-4021-B8DE-37E7E1046754}" type="presParOf" srcId="{3B19EBBF-FF0E-494B-B38D-EDFCFBC2A033}" destId="{51FCEB32-E439-48EE-9124-504FBA16A05C}" srcOrd="14" destOrd="0" presId="urn:microsoft.com/office/officeart/2009/3/layout/CircleRelationship"/>
    <dgm:cxn modelId="{FD1EAFB1-ABA4-4BE2-8D33-5279785B8C02}" type="presParOf" srcId="{51FCEB32-E439-48EE-9124-504FBA16A05C}" destId="{4488A802-52CB-4A6A-A10C-D10DB66AFD5C}" srcOrd="0" destOrd="0" presId="urn:microsoft.com/office/officeart/2009/3/layout/CircleRelationship"/>
    <dgm:cxn modelId="{D250965E-1CF9-4C56-B487-59EE23221F27}" type="presParOf" srcId="{3B19EBBF-FF0E-494B-B38D-EDFCFBC2A033}" destId="{40502B61-A672-4456-AC76-60E120B102B1}" srcOrd="15" destOrd="0" presId="urn:microsoft.com/office/officeart/2009/3/layout/CircleRelationship"/>
    <dgm:cxn modelId="{898E5AED-04B2-4294-B07F-DB87341517B9}" type="presParOf" srcId="{3B19EBBF-FF0E-494B-B38D-EDFCFBC2A033}" destId="{C454B581-AE41-4891-A88A-BDD65D225923}" srcOrd="16" destOrd="0" presId="urn:microsoft.com/office/officeart/2009/3/layout/CircleRelationship"/>
    <dgm:cxn modelId="{813B812B-63EA-43AD-B49C-A0BBE06C4710}" type="presParOf" srcId="{C454B581-AE41-4891-A88A-BDD65D225923}" destId="{58C681DD-EFEE-4F61-9650-8A68561F57E9}" srcOrd="0" destOrd="0" presId="urn:microsoft.com/office/officeart/2009/3/layout/CircleRelationship"/>
    <dgm:cxn modelId="{C75C248E-FB60-4A97-97D1-63BEFAEBC723}" type="presParOf" srcId="{3B19EBBF-FF0E-494B-B38D-EDFCFBC2A033}" destId="{3AF8C051-2770-4F7E-A1DC-CA4F077D8A81}" srcOrd="17" destOrd="0" presId="urn:microsoft.com/office/officeart/2009/3/layout/CircleRelationship"/>
    <dgm:cxn modelId="{D35E6AF8-C66F-4F1B-A5B6-DB92AF71B0E8}" type="presParOf" srcId="{3B19EBBF-FF0E-494B-B38D-EDFCFBC2A033}" destId="{6193F287-89D6-4047-A69E-8D833D1BAB35}" srcOrd="18" destOrd="0" presId="urn:microsoft.com/office/officeart/2009/3/layout/CircleRelationship"/>
    <dgm:cxn modelId="{798ACDB9-95C0-4585-884F-0B6BC59E0603}" type="presParOf" srcId="{6193F287-89D6-4047-A69E-8D833D1BAB35}" destId="{FC2F541E-D7C1-48CB-9B1C-B0394BE7463C}" srcOrd="0" destOrd="0" presId="urn:microsoft.com/office/officeart/2009/3/layout/CircleRelationship"/>
    <dgm:cxn modelId="{DB4CD224-4C4D-46F3-849C-EB582980359F}" type="presParOf" srcId="{3B19EBBF-FF0E-494B-B38D-EDFCFBC2A033}" destId="{741246EE-DC3D-4F4C-BFEF-702001C91DB9}" srcOrd="19" destOrd="0" presId="urn:microsoft.com/office/officeart/2009/3/layout/CircleRelationship"/>
    <dgm:cxn modelId="{24957EDB-9240-461B-A1BD-A7A84E7536A9}" type="presParOf" srcId="{741246EE-DC3D-4F4C-BFEF-702001C91DB9}" destId="{FC0DA0EF-C968-4BDE-BFF8-FA32ADBCE022}"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22BA20-B35F-4E39-9694-3E602292E50A}">
      <dsp:nvSpPr>
        <dsp:cNvPr id="0" name=""/>
        <dsp:cNvSpPr/>
      </dsp:nvSpPr>
      <dsp:spPr>
        <a:xfrm>
          <a:off x="1027900" y="475407"/>
          <a:ext cx="2804901" cy="28053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b="0" kern="1200">
              <a:latin typeface="Trebuchet MS" panose="020B0603020202020204" pitchFamily="34" charset="0"/>
            </a:rPr>
            <a:t>Den fælleskommunale infrastruktur</a:t>
          </a:r>
        </a:p>
      </dsp:txBody>
      <dsp:txXfrm>
        <a:off x="1438668" y="886246"/>
        <a:ext cx="1983365" cy="1983706"/>
      </dsp:txXfrm>
    </dsp:sp>
    <dsp:sp modelId="{8BCC6E7F-B9A0-4520-A943-2B563E080679}">
      <dsp:nvSpPr>
        <dsp:cNvPr id="0" name=""/>
        <dsp:cNvSpPr/>
      </dsp:nvSpPr>
      <dsp:spPr>
        <a:xfrm>
          <a:off x="1985989" y="2860788"/>
          <a:ext cx="186077" cy="1860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9B3B2A-362E-4C4D-8125-36F868D5EA4D}">
      <dsp:nvSpPr>
        <dsp:cNvPr id="0" name=""/>
        <dsp:cNvSpPr/>
      </dsp:nvSpPr>
      <dsp:spPr>
        <a:xfrm>
          <a:off x="3733134" y="1660687"/>
          <a:ext cx="186077" cy="18605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9D51BE-ABC1-48F2-B04A-4A2EE15F481E}">
      <dsp:nvSpPr>
        <dsp:cNvPr id="0" name=""/>
        <dsp:cNvSpPr/>
      </dsp:nvSpPr>
      <dsp:spPr>
        <a:xfrm>
          <a:off x="2843936" y="3058811"/>
          <a:ext cx="256626" cy="25701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EC396-7751-476F-AEB2-DBAAB605906C}">
      <dsp:nvSpPr>
        <dsp:cNvPr id="0" name=""/>
        <dsp:cNvSpPr/>
      </dsp:nvSpPr>
      <dsp:spPr>
        <a:xfrm>
          <a:off x="2038072" y="983284"/>
          <a:ext cx="186077" cy="1860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C9912-F467-4FD9-8436-DDD1C7F7698F}">
      <dsp:nvSpPr>
        <dsp:cNvPr id="0" name=""/>
        <dsp:cNvSpPr/>
      </dsp:nvSpPr>
      <dsp:spPr>
        <a:xfrm>
          <a:off x="1452376" y="2048069"/>
          <a:ext cx="186077" cy="1860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7E97CB-E25B-4B8B-94B5-7B0D2FDC7940}">
      <dsp:nvSpPr>
        <dsp:cNvPr id="0" name=""/>
        <dsp:cNvSpPr/>
      </dsp:nvSpPr>
      <dsp:spPr>
        <a:xfrm>
          <a:off x="215636" y="907935"/>
          <a:ext cx="1184197" cy="11860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b="0" kern="1200">
              <a:latin typeface="Trebuchet MS" panose="020B0603020202020204" pitchFamily="34" charset="0"/>
            </a:rPr>
            <a:t>Bedre og billigere data</a:t>
          </a:r>
        </a:p>
      </dsp:txBody>
      <dsp:txXfrm>
        <a:off x="389058" y="1081625"/>
        <a:ext cx="837353" cy="838650"/>
      </dsp:txXfrm>
    </dsp:sp>
    <dsp:sp modelId="{253783CD-F41F-496C-9758-9B17D30AC31A}">
      <dsp:nvSpPr>
        <dsp:cNvPr id="0" name=""/>
        <dsp:cNvSpPr/>
      </dsp:nvSpPr>
      <dsp:spPr>
        <a:xfrm>
          <a:off x="2333998" y="991535"/>
          <a:ext cx="256626" cy="25701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C1F362-8504-4EA2-A0CB-53694AAB074C}">
      <dsp:nvSpPr>
        <dsp:cNvPr id="0" name=""/>
        <dsp:cNvSpPr/>
      </dsp:nvSpPr>
      <dsp:spPr>
        <a:xfrm>
          <a:off x="643197" y="2353767"/>
          <a:ext cx="464011" cy="46411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0BE96C-BF67-4DC6-A966-AA4D8805F3B5}">
      <dsp:nvSpPr>
        <dsp:cNvPr id="0" name=""/>
        <dsp:cNvSpPr/>
      </dsp:nvSpPr>
      <dsp:spPr>
        <a:xfrm>
          <a:off x="3739369" y="616723"/>
          <a:ext cx="1103050" cy="110317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b="0" kern="1200">
              <a:latin typeface="Trebuchet MS" panose="020B0603020202020204" pitchFamily="34" charset="0"/>
            </a:rPr>
            <a:t>Adgang til egne data</a:t>
          </a:r>
        </a:p>
      </dsp:txBody>
      <dsp:txXfrm>
        <a:off x="3900907" y="778279"/>
        <a:ext cx="779974" cy="780064"/>
      </dsp:txXfrm>
    </dsp:sp>
    <dsp:sp modelId="{411D11D7-3B47-49F8-A546-D9A0F256B0FC}">
      <dsp:nvSpPr>
        <dsp:cNvPr id="0" name=""/>
        <dsp:cNvSpPr/>
      </dsp:nvSpPr>
      <dsp:spPr>
        <a:xfrm>
          <a:off x="3402644" y="1346738"/>
          <a:ext cx="256626" cy="25701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21C93B-FC67-46FC-92E1-DB909AB14CDD}">
      <dsp:nvSpPr>
        <dsp:cNvPr id="0" name=""/>
        <dsp:cNvSpPr/>
      </dsp:nvSpPr>
      <dsp:spPr>
        <a:xfrm>
          <a:off x="466589" y="2906168"/>
          <a:ext cx="186077" cy="1860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DE7E74-48C7-43D5-B808-8FC06C04FFC8}">
      <dsp:nvSpPr>
        <dsp:cNvPr id="0" name=""/>
        <dsp:cNvSpPr/>
      </dsp:nvSpPr>
      <dsp:spPr>
        <a:xfrm>
          <a:off x="2320740" y="2641312"/>
          <a:ext cx="186077" cy="18605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6D6740-615C-41AB-AEDA-73F3046B1552}">
      <dsp:nvSpPr>
        <dsp:cNvPr id="0" name=""/>
        <dsp:cNvSpPr/>
      </dsp:nvSpPr>
      <dsp:spPr>
        <a:xfrm>
          <a:off x="3800135" y="1831335"/>
          <a:ext cx="1864087" cy="191740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b="0" kern="1200">
              <a:latin typeface="Trebuchet MS" panose="020B0603020202020204" pitchFamily="34" charset="0"/>
            </a:rPr>
            <a:t>Helhedsorienteret sagsbehandling</a:t>
          </a:r>
        </a:p>
      </dsp:txBody>
      <dsp:txXfrm>
        <a:off x="4073124" y="2112132"/>
        <a:ext cx="1318109" cy="1355808"/>
      </dsp:txXfrm>
    </dsp:sp>
    <dsp:sp modelId="{4488A802-52CB-4A6A-A10C-D10DB66AFD5C}">
      <dsp:nvSpPr>
        <dsp:cNvPr id="0" name=""/>
        <dsp:cNvSpPr/>
      </dsp:nvSpPr>
      <dsp:spPr>
        <a:xfrm>
          <a:off x="3998283" y="2288172"/>
          <a:ext cx="186077" cy="1860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502B61-A672-4456-AC76-60E120B102B1}">
      <dsp:nvSpPr>
        <dsp:cNvPr id="0" name=""/>
        <dsp:cNvSpPr/>
      </dsp:nvSpPr>
      <dsp:spPr>
        <a:xfrm>
          <a:off x="1180939" y="2797173"/>
          <a:ext cx="1435276" cy="136824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b="0" kern="1200">
              <a:solidFill>
                <a:schemeClr val="tx1"/>
              </a:solidFill>
              <a:latin typeface="Trebuchet MS" panose="020B0603020202020204" pitchFamily="34" charset="0"/>
            </a:rPr>
            <a:t>Flere leverandører</a:t>
          </a:r>
        </a:p>
      </dsp:txBody>
      <dsp:txXfrm>
        <a:off x="1391130" y="2997548"/>
        <a:ext cx="1014894" cy="967499"/>
      </dsp:txXfrm>
    </dsp:sp>
    <dsp:sp modelId="{58C681DD-EFEE-4F61-9650-8A68561F57E9}">
      <dsp:nvSpPr>
        <dsp:cNvPr id="0" name=""/>
        <dsp:cNvSpPr/>
      </dsp:nvSpPr>
      <dsp:spPr>
        <a:xfrm>
          <a:off x="2407387" y="3092227"/>
          <a:ext cx="186077" cy="1860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F8C051-2770-4F7E-A1DC-CA4F077D8A81}">
      <dsp:nvSpPr>
        <dsp:cNvPr id="0" name=""/>
        <dsp:cNvSpPr/>
      </dsp:nvSpPr>
      <dsp:spPr>
        <a:xfrm>
          <a:off x="2336225" y="-151915"/>
          <a:ext cx="1194398" cy="111650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b="0" kern="1200">
              <a:latin typeface="Trebuchet MS" panose="020B0603020202020204" pitchFamily="34" charset="0"/>
            </a:rPr>
            <a:t>Fælles standarder</a:t>
          </a:r>
        </a:p>
      </dsp:txBody>
      <dsp:txXfrm>
        <a:off x="2511141" y="11593"/>
        <a:ext cx="844566" cy="789487"/>
      </dsp:txXfrm>
    </dsp:sp>
    <dsp:sp modelId="{FC2F541E-D7C1-48CB-9B1C-B0394BE7463C}">
      <dsp:nvSpPr>
        <dsp:cNvPr id="0" name=""/>
        <dsp:cNvSpPr/>
      </dsp:nvSpPr>
      <dsp:spPr>
        <a:xfrm>
          <a:off x="1307018" y="954405"/>
          <a:ext cx="186077" cy="18605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0DA0EF-C968-4BDE-BFF8-FA32ADBCE022}">
      <dsp:nvSpPr>
        <dsp:cNvPr id="0" name=""/>
        <dsp:cNvSpPr/>
      </dsp:nvSpPr>
      <dsp:spPr>
        <a:xfrm>
          <a:off x="3473666" y="168090"/>
          <a:ext cx="186077" cy="1860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6B87BB3-FE09-4EAB-9228-7EC0791B8AE4}" type="datetimeFigureOut">
              <a:rPr lang="da-DK" smtClean="0"/>
              <a:t>24-02-2022</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AC5EA-F1E5-4506-B7C4-E87694D902FF}" type="slidenum">
              <a:rPr lang="da-DK" smtClean="0"/>
              <a:t>‹nr.›</a:t>
            </a:fld>
            <a:endParaRPr lang="da-DK"/>
          </a:p>
        </p:txBody>
      </p:sp>
    </p:spTree>
    <p:extLst>
      <p:ext uri="{BB962C8B-B14F-4D97-AF65-F5344CB8AC3E}">
        <p14:creationId xmlns:p14="http://schemas.microsoft.com/office/powerpoint/2010/main" val="986550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903AC5EA-F1E5-4506-B7C4-E87694D902FF}" type="slidenum">
              <a:rPr lang="da-DK" smtClean="0"/>
              <a:t>1</a:t>
            </a:fld>
            <a:endParaRPr lang="da-DK"/>
          </a:p>
        </p:txBody>
      </p:sp>
    </p:spTree>
    <p:extLst>
      <p:ext uri="{BB962C8B-B14F-4D97-AF65-F5344CB8AC3E}">
        <p14:creationId xmlns:p14="http://schemas.microsoft.com/office/powerpoint/2010/main" val="665951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Kommunen skal være opmærksom på, at der i politiske tiltag og i økonomiaftaler mellem regeringen og KL, stilles krav til borgerens adgang til egne data, helhedsorienteret indsats og sammenhænge på tværs. Tiltag og aftaler, der afføder behov for digitale løsninger, der baserer sig på, at kommunens it-løsninger baserer sig på den fælleskommunale infrastruktur og konkret på, at data fra fagsystemerne er tilgængelige i Sags-/Dokumentindeks og Ydelsesindeks i den fælleskommunale infrastruktur.   </a:t>
            </a:r>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0331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2100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1554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1368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highlight>
                <a:srgbClr val="FFFF00"/>
              </a:highlight>
            </a:endParaRPr>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901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highlight>
                  <a:srgbClr val="FFFF00"/>
                </a:highlight>
              </a:rPr>
              <a:t>Der er nogle helt klare fordele ved at benytte infrastrukturen. </a:t>
            </a:r>
          </a:p>
          <a:p>
            <a:endParaRPr lang="da-DK" dirty="0">
              <a:highlight>
                <a:srgbClr val="FFFF00"/>
              </a:highlight>
            </a:endParaRPr>
          </a:p>
          <a:p>
            <a:r>
              <a:rPr lang="da-DK" dirty="0">
                <a:highlight>
                  <a:srgbClr val="FFFF00"/>
                </a:highlight>
              </a:rPr>
              <a:t>Værdien opnås især, når vi står sammen med de øvrige. Det er et stærkt signal overfor markedet om, at vi vil det her. Jo flere vi er, der stiller de samme krav, jo flere leverandører vil se et marked i at anvende infrastrukturen.</a:t>
            </a:r>
          </a:p>
          <a:p>
            <a:endParaRPr lang="da-DK" dirty="0">
              <a:highlight>
                <a:srgbClr val="FFFF00"/>
              </a:highlight>
            </a:endParaRPr>
          </a:p>
          <a:p>
            <a:r>
              <a:rPr lang="da-DK" dirty="0">
                <a:highlight>
                  <a:srgbClr val="FFFF00"/>
                </a:highlight>
              </a:rPr>
              <a:t>Der er også risikofaktorer, som vi kan støde ind i. Det er ikke ensbetydende med, at vi har gjort det forkert hidtil. Men det er nogle tanker, som vi skal gøre os.</a:t>
            </a:r>
          </a:p>
          <a:p>
            <a:endParaRPr lang="da-DK" dirty="0">
              <a:highlight>
                <a:srgbClr val="FFFF00"/>
              </a:highlight>
            </a:endParaRPr>
          </a:p>
          <a:p>
            <a:r>
              <a:rPr lang="da-DK" dirty="0">
                <a:highlight>
                  <a:srgbClr val="FFFF00"/>
                </a:highlight>
              </a:rPr>
              <a:t>Det er også værd at huske på, at en leverandør lover os, at det er billigere at benytte vedkommendes løsnings funktionalitet og dataadgang – men det kan blive dyrt på sigt.</a:t>
            </a:r>
          </a:p>
          <a:p>
            <a:endParaRPr lang="da-DK" dirty="0">
              <a:highlight>
                <a:srgbClr val="FFFF00"/>
              </a:highlight>
            </a:endParaRPr>
          </a:p>
          <a:p>
            <a:endParaRPr lang="da-DK" dirty="0">
              <a:highlight>
                <a:srgbClr val="FFFF00"/>
              </a:highlight>
            </a:endParaRPr>
          </a:p>
          <a:p>
            <a:endParaRPr lang="da-DK" dirty="0"/>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016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903AC5EA-F1E5-4506-B7C4-E87694D902FF}" type="slidenum">
              <a:rPr lang="da-DK" smtClean="0"/>
              <a:t>16</a:t>
            </a:fld>
            <a:endParaRPr lang="da-DK"/>
          </a:p>
        </p:txBody>
      </p:sp>
    </p:spTree>
    <p:extLst>
      <p:ext uri="{BB962C8B-B14F-4D97-AF65-F5344CB8AC3E}">
        <p14:creationId xmlns:p14="http://schemas.microsoft.com/office/powerpoint/2010/main" val="1006414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Du kan med fordel hente friske tal fra den månedlige infrastrukturrapport, som sendes til kommunens infrastrukturpostkasse, programledere og STS-ansvarlige.</a:t>
            </a:r>
          </a:p>
        </p:txBody>
      </p:sp>
      <p:sp>
        <p:nvSpPr>
          <p:cNvPr id="4" name="Pladsholder til slidenummer 3"/>
          <p:cNvSpPr>
            <a:spLocks noGrp="1"/>
          </p:cNvSpPr>
          <p:nvPr>
            <p:ph type="sldNum" sz="quarter" idx="5"/>
          </p:nvPr>
        </p:nvSpPr>
        <p:spPr/>
        <p:txBody>
          <a:bodyPr/>
          <a:lstStyle/>
          <a:p>
            <a:fld id="{903AC5EA-F1E5-4506-B7C4-E87694D902FF}" type="slidenum">
              <a:rPr lang="da-DK" smtClean="0"/>
              <a:t>17</a:t>
            </a:fld>
            <a:endParaRPr lang="da-DK"/>
          </a:p>
        </p:txBody>
      </p:sp>
    </p:spTree>
    <p:extLst>
      <p:ext uri="{BB962C8B-B14F-4D97-AF65-F5344CB8AC3E}">
        <p14:creationId xmlns:p14="http://schemas.microsoft.com/office/powerpoint/2010/main" val="370183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Hensigten er at udarbejde en eller flere slides, der beskriver hvad din kommune har gjort, igangsat og er i færd med i relation til at udbrede kendskabet til og anvendelsen af den fælleskommunale infrastruktur. </a:t>
            </a:r>
          </a:p>
        </p:txBody>
      </p:sp>
      <p:sp>
        <p:nvSpPr>
          <p:cNvPr id="4" name="Pladsholder til slidenummer 3"/>
          <p:cNvSpPr>
            <a:spLocks noGrp="1"/>
          </p:cNvSpPr>
          <p:nvPr>
            <p:ph type="sldNum" sz="quarter" idx="5"/>
          </p:nvPr>
        </p:nvSpPr>
        <p:spPr/>
        <p:txBody>
          <a:bodyPr/>
          <a:lstStyle/>
          <a:p>
            <a:fld id="{903AC5EA-F1E5-4506-B7C4-E87694D902FF}" type="slidenum">
              <a:rPr lang="da-DK" smtClean="0"/>
              <a:t>18</a:t>
            </a:fld>
            <a:endParaRPr lang="da-DK"/>
          </a:p>
        </p:txBody>
      </p:sp>
    </p:spTree>
    <p:extLst>
      <p:ext uri="{BB962C8B-B14F-4D97-AF65-F5344CB8AC3E}">
        <p14:creationId xmlns:p14="http://schemas.microsoft.com/office/powerpoint/2010/main" val="232984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903AC5EA-F1E5-4506-B7C4-E87694D902FF}" type="slidenum">
              <a:rPr lang="da-DK" smtClean="0"/>
              <a:t>2</a:t>
            </a:fld>
            <a:endParaRPr lang="da-DK"/>
          </a:p>
        </p:txBody>
      </p:sp>
    </p:spTree>
    <p:extLst>
      <p:ext uri="{BB962C8B-B14F-4D97-AF65-F5344CB8AC3E}">
        <p14:creationId xmlns:p14="http://schemas.microsoft.com/office/powerpoint/2010/main" val="2420665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903AC5EA-F1E5-4506-B7C4-E87694D902FF}" type="slidenum">
              <a:rPr lang="da-DK" smtClean="0"/>
              <a:t>3</a:t>
            </a:fld>
            <a:endParaRPr lang="da-DK"/>
          </a:p>
        </p:txBody>
      </p:sp>
    </p:spTree>
    <p:extLst>
      <p:ext uri="{BB962C8B-B14F-4D97-AF65-F5344CB8AC3E}">
        <p14:creationId xmlns:p14="http://schemas.microsoft.com/office/powerpoint/2010/main" val="35806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903AC5EA-F1E5-4506-B7C4-E87694D902FF}" type="slidenum">
              <a:rPr lang="da-DK" smtClean="0"/>
              <a:t>4</a:t>
            </a:fld>
            <a:endParaRPr lang="da-DK"/>
          </a:p>
        </p:txBody>
      </p:sp>
    </p:spTree>
    <p:extLst>
      <p:ext uri="{BB962C8B-B14F-4D97-AF65-F5344CB8AC3E}">
        <p14:creationId xmlns:p14="http://schemas.microsoft.com/office/powerpoint/2010/main" val="11186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i="0" kern="1200" dirty="0">
                <a:solidFill>
                  <a:schemeClr val="tx1"/>
                </a:solidFill>
                <a:effectLst/>
                <a:latin typeface="+mn-lt"/>
                <a:ea typeface="+mn-ea"/>
                <a:cs typeface="+mn-cs"/>
              </a:rPr>
              <a:t>Historien om KOMBIT</a:t>
            </a:r>
          </a:p>
          <a:p>
            <a:r>
              <a:rPr lang="da-DK" sz="1200" b="0" i="0" kern="1200" dirty="0">
                <a:solidFill>
                  <a:schemeClr val="tx1"/>
                </a:solidFill>
                <a:effectLst/>
                <a:latin typeface="+mn-lt"/>
                <a:ea typeface="+mn-ea"/>
                <a:cs typeface="+mn-cs"/>
              </a:rPr>
              <a:t>KOMBIT blev dannet den 20. maj 2009 i forbindelse med, at kommunerne/KL solgte KMD og overtog i den forbindelse aktiviteter og medarbejdere fra det daværende Kommune Holding. Siden er KOMBIT blevet en stærk spiller, der samler kommunerne og udvikler fælleskommunale effektive digitale løsninger. KOMBIT A/S er et ikke-finansielt aktieselskab, som er 100% ejet af KL.</a:t>
            </a:r>
          </a:p>
          <a:p>
            <a:endParaRPr lang="da-DK" sz="1200" b="0" i="0" kern="1200" dirty="0">
              <a:solidFill>
                <a:schemeClr val="tx1"/>
              </a:solidFill>
              <a:effectLst/>
              <a:latin typeface="+mn-lt"/>
              <a:ea typeface="+mn-ea"/>
              <a:cs typeface="+mn-cs"/>
            </a:endParaRPr>
          </a:p>
          <a:p>
            <a:r>
              <a:rPr lang="da-DK" sz="1200" b="1" i="0" kern="1200" dirty="0">
                <a:solidFill>
                  <a:schemeClr val="tx1"/>
                </a:solidFill>
                <a:effectLst/>
                <a:latin typeface="+mn-lt"/>
                <a:ea typeface="+mn-ea"/>
                <a:cs typeface="+mn-cs"/>
              </a:rPr>
              <a:t>Fra Kommune Holding til KOMBIT</a:t>
            </a:r>
          </a:p>
          <a:p>
            <a:r>
              <a:rPr lang="da-DK" sz="1200" b="0" i="0" kern="1200" dirty="0">
                <a:solidFill>
                  <a:schemeClr val="tx1"/>
                </a:solidFill>
                <a:effectLst/>
                <a:latin typeface="+mn-lt"/>
                <a:ea typeface="+mn-ea"/>
                <a:cs typeface="+mn-cs"/>
              </a:rPr>
              <a:t>Kommune Holding blev dannet i 2003, da KL's bestyrelse besluttede at etablere en </a:t>
            </a:r>
            <a:r>
              <a:rPr lang="da-DK" sz="1200" b="0" i="0" kern="1200" dirty="0" err="1">
                <a:solidFill>
                  <a:schemeClr val="tx1"/>
                </a:solidFill>
                <a:effectLst/>
                <a:latin typeface="+mn-lt"/>
                <a:ea typeface="+mn-ea"/>
                <a:cs typeface="+mn-cs"/>
              </a:rPr>
              <a:t>holdingkonstruktion</a:t>
            </a:r>
            <a:r>
              <a:rPr lang="da-DK" sz="1200" b="0" i="0" kern="1200" dirty="0">
                <a:solidFill>
                  <a:schemeClr val="tx1"/>
                </a:solidFill>
                <a:effectLst/>
                <a:latin typeface="+mn-lt"/>
                <a:ea typeface="+mn-ea"/>
                <a:cs typeface="+mn-cs"/>
              </a:rPr>
              <a:t> omkring KL's ejerskab af KMD A/S og Kommuneinformation A/S. Samtidig fik Kommune Holding ansvar for enkelte større it- og digitaliseringsprojekter, herunder udviklingen af et nyt Bygnings- og Boligregister (BBR) og en løsning til indberetning af syge- og </a:t>
            </a:r>
            <a:r>
              <a:rPr lang="da-DK" sz="1200" b="0" i="0" kern="1200" dirty="0" err="1">
                <a:solidFill>
                  <a:schemeClr val="tx1"/>
                </a:solidFill>
                <a:effectLst/>
                <a:latin typeface="+mn-lt"/>
                <a:ea typeface="+mn-ea"/>
                <a:cs typeface="+mn-cs"/>
              </a:rPr>
              <a:t>barselsdagpenge</a:t>
            </a:r>
            <a:r>
              <a:rPr lang="da-DK" sz="1200" b="0" i="0" kern="1200" dirty="0">
                <a:solidFill>
                  <a:schemeClr val="tx1"/>
                </a:solidFill>
                <a:effectLst/>
                <a:latin typeface="+mn-lt"/>
                <a:ea typeface="+mn-ea"/>
                <a:cs typeface="+mn-cs"/>
              </a:rPr>
              <a:t> - det der senere kom til at hedde </a:t>
            </a:r>
            <a:r>
              <a:rPr lang="da-DK" sz="1200" b="0" i="0" kern="1200" dirty="0" err="1">
                <a:solidFill>
                  <a:schemeClr val="tx1"/>
                </a:solidFill>
                <a:effectLst/>
                <a:latin typeface="+mn-lt"/>
                <a:ea typeface="+mn-ea"/>
                <a:cs typeface="+mn-cs"/>
              </a:rPr>
              <a:t>NemRefusion</a:t>
            </a:r>
            <a:r>
              <a:rPr lang="da-DK" sz="1200" b="0" i="0" kern="1200" dirty="0">
                <a:solidFill>
                  <a:schemeClr val="tx1"/>
                </a:solidFill>
                <a:effectLst/>
                <a:latin typeface="+mn-lt"/>
                <a:ea typeface="+mn-ea"/>
                <a:cs typeface="+mn-cs"/>
              </a:rPr>
              <a:t>.</a:t>
            </a:r>
          </a:p>
          <a:p>
            <a:endParaRPr lang="da-DK" sz="1200" b="0" i="0" kern="1200" dirty="0">
              <a:solidFill>
                <a:schemeClr val="tx1"/>
              </a:solidFill>
              <a:effectLst/>
              <a:latin typeface="+mn-lt"/>
              <a:ea typeface="+mn-ea"/>
              <a:cs typeface="+mn-cs"/>
            </a:endParaRPr>
          </a:p>
          <a:p>
            <a:r>
              <a:rPr lang="da-DK" sz="1200" b="0" i="0" kern="1200" dirty="0">
                <a:solidFill>
                  <a:schemeClr val="tx1"/>
                </a:solidFill>
                <a:effectLst/>
                <a:latin typeface="+mn-lt"/>
                <a:ea typeface="+mn-ea"/>
                <a:cs typeface="+mn-cs"/>
              </a:rPr>
              <a:t>I starten af 2009 blev KMD solgt til EQT og ATP. Samtidig besluttede KL, at der var behov for et større og stærkere selskab, der i tæt og konstant samarbejde med kommunerne kunne tage hånd om it- og digitaliseringsprojekter og bryde </a:t>
            </a:r>
            <a:r>
              <a:rPr lang="da-DK" sz="1200" b="0" i="0" kern="1200" dirty="0" err="1">
                <a:solidFill>
                  <a:schemeClr val="tx1"/>
                </a:solidFill>
                <a:effectLst/>
                <a:latin typeface="+mn-lt"/>
                <a:ea typeface="+mn-ea"/>
                <a:cs typeface="+mn-cs"/>
              </a:rPr>
              <a:t>KMDs</a:t>
            </a:r>
            <a:r>
              <a:rPr lang="da-DK" sz="1200" b="0" i="0" kern="1200" dirty="0">
                <a:solidFill>
                  <a:schemeClr val="tx1"/>
                </a:solidFill>
                <a:effectLst/>
                <a:latin typeface="+mn-lt"/>
                <a:ea typeface="+mn-ea"/>
                <a:cs typeface="+mn-cs"/>
              </a:rPr>
              <a:t> monopol på fagsystemer og kritisk infrastruktur. Derfor valgte KL's bestyrelse med opbakning fra kommunerne at styrke Kommune Holding, der samtidig skiftede navn til KOMBIT. For at kunne investere i udvikling af løsninger blev halvdelen af provenuet fra salget af KMD lagt ind i KOMBIT.</a:t>
            </a:r>
          </a:p>
          <a:p>
            <a:endParaRPr lang="da-DK" sz="1200" b="0" i="0" kern="1200" dirty="0">
              <a:solidFill>
                <a:schemeClr val="tx1"/>
              </a:solidFill>
              <a:effectLst/>
              <a:latin typeface="+mn-lt"/>
              <a:ea typeface="+mn-ea"/>
              <a:cs typeface="+mn-cs"/>
            </a:endParaRPr>
          </a:p>
          <a:p>
            <a:r>
              <a:rPr lang="da-DK" sz="1200" b="1" i="0" kern="1200" dirty="0">
                <a:solidFill>
                  <a:schemeClr val="tx1"/>
                </a:solidFill>
                <a:effectLst/>
                <a:latin typeface="+mn-lt"/>
                <a:ea typeface="+mn-ea"/>
                <a:cs typeface="+mn-cs"/>
              </a:rPr>
              <a:t>KOMBIT efter salget af KMD</a:t>
            </a:r>
          </a:p>
          <a:p>
            <a:r>
              <a:rPr lang="da-DK" sz="1200" b="0" i="0" kern="1200" dirty="0">
                <a:solidFill>
                  <a:schemeClr val="tx1"/>
                </a:solidFill>
                <a:effectLst/>
                <a:latin typeface="+mn-lt"/>
                <a:ea typeface="+mn-ea"/>
                <a:cs typeface="+mn-cs"/>
              </a:rPr>
              <a:t>Siden 2009 har KOMBIT begyndt eller videreudviklet en lang række projekter, og medarbejdertallet er vokset fra ca. 15 til 220. KL, der ejer KOMBIT, satte fra starten rammerne for en ambitiøs virksomhed, der skal bistå kommunerne med at møde de digitale udfordringer, som kommunerne møder i deres dagligdag. </a:t>
            </a:r>
          </a:p>
          <a:p>
            <a:endParaRPr lang="da-DK" dirty="0"/>
          </a:p>
          <a:p>
            <a:endParaRPr lang="da-DK" dirty="0"/>
          </a:p>
        </p:txBody>
      </p:sp>
      <p:sp>
        <p:nvSpPr>
          <p:cNvPr id="4" name="Pladsholder til slidenummer 3"/>
          <p:cNvSpPr>
            <a:spLocks noGrp="1"/>
          </p:cNvSpPr>
          <p:nvPr>
            <p:ph type="sldNum" sz="quarter" idx="5"/>
          </p:nvPr>
        </p:nvSpPr>
        <p:spPr/>
        <p:txBody>
          <a:bodyPr/>
          <a:lstStyle/>
          <a:p>
            <a:fld id="{903AC5EA-F1E5-4506-B7C4-E87694D902FF}" type="slidenum">
              <a:rPr lang="da-DK" smtClean="0"/>
              <a:t>5</a:t>
            </a:fld>
            <a:endParaRPr lang="da-DK"/>
          </a:p>
        </p:txBody>
      </p:sp>
    </p:spTree>
    <p:extLst>
      <p:ext uri="{BB962C8B-B14F-4D97-AF65-F5344CB8AC3E}">
        <p14:creationId xmlns:p14="http://schemas.microsoft.com/office/powerpoint/2010/main" val="2740636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 forbindelse med udbud af store tværkommunale fagløsninger (også kendt som Monopolbruddet), traf man strategisk beslutning om at etablere en fælles, tværgående og understøttende digital infrastruktur.</a:t>
            </a:r>
          </a:p>
          <a:p>
            <a:endParaRPr lang="da-DK" dirty="0"/>
          </a:p>
          <a:p>
            <a:r>
              <a:rPr lang="da-DK" dirty="0"/>
              <a:t>Den fælleskommunale infrastruktur er derfor oprindeligt etableret til at understøtte fælleskommunale løsninger såsom Sags- og Partsoverblik (SAPA), Kommunernes Sygedagpengesystem (KSD), Kommunernes Ydelsessystem (KY), Ydelsesrefusion (YR), Kommunernes Pensionssystem (KP) med flere.</a:t>
            </a:r>
          </a:p>
          <a:p>
            <a:endParaRPr lang="da-DK" dirty="0"/>
          </a:p>
          <a:p>
            <a:r>
              <a:rPr lang="da-DK" dirty="0"/>
              <a:t>Etableringen skete dels ud fra en målsætning om at sikre, at alle de nye store systemer kunne interagere og kommunikere på tværs ud fra logikker, som er defineret i den fællesoffentlige rammearkitektur, og dels for at udvikle centrale komponenter til at understøtte tværgående behov.</a:t>
            </a:r>
          </a:p>
          <a:p>
            <a:endParaRPr lang="da-DK" dirty="0"/>
          </a:p>
          <a:p>
            <a:r>
              <a:rPr lang="da-DK" sz="1200" b="0" i="0" kern="1200" dirty="0">
                <a:solidFill>
                  <a:schemeClr val="tx1"/>
                </a:solidFill>
                <a:effectLst/>
                <a:latin typeface="+mn-lt"/>
                <a:ea typeface="+mn-ea"/>
                <a:cs typeface="+mn-cs"/>
              </a:rPr>
              <a:t>Med etableringen af tværgående integrationer til dataudveksling, funktionsunderstøttelse samt koordinering og udstilling af data, er der samtidig etableret et større forretningspotentiale og et fundament for at skabe sammenhæng på tværs af den kommunale it for andre og flere systemer end de store fælleskommunale løsninger.</a:t>
            </a:r>
          </a:p>
          <a:p>
            <a:br>
              <a:rPr lang="da-DK" dirty="0"/>
            </a:br>
            <a:endParaRPr lang="da-DK" dirty="0"/>
          </a:p>
        </p:txBody>
      </p:sp>
      <p:sp>
        <p:nvSpPr>
          <p:cNvPr id="4" name="Pladsholder til slidenummer 3"/>
          <p:cNvSpPr>
            <a:spLocks noGrp="1"/>
          </p:cNvSpPr>
          <p:nvPr>
            <p:ph type="sldNum" sz="quarter" idx="5"/>
          </p:nvPr>
        </p:nvSpPr>
        <p:spPr/>
        <p:txBody>
          <a:bodyPr/>
          <a:lstStyle/>
          <a:p>
            <a:fld id="{903AC5EA-F1E5-4506-B7C4-E87694D902FF}" type="slidenum">
              <a:rPr lang="da-DK" smtClean="0"/>
              <a:t>6</a:t>
            </a:fld>
            <a:endParaRPr lang="da-DK"/>
          </a:p>
        </p:txBody>
      </p:sp>
    </p:spTree>
    <p:extLst>
      <p:ext uri="{BB962C8B-B14F-4D97-AF65-F5344CB8AC3E}">
        <p14:creationId xmlns:p14="http://schemas.microsoft.com/office/powerpoint/2010/main" val="868592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Investeringen i en fælleskommunal infrastruktur har været afgørende for, at kommunerne kan få adgang til data ét samlet sted via standardiserede integrationer, - og som kan genanvendes på tværs af it-løsninger – det gælder både deres egne data, men også kildedata fra andre myndigheder. </a:t>
            </a:r>
          </a:p>
          <a:p>
            <a:endParaRPr lang="da-DK" dirty="0"/>
          </a:p>
          <a:p>
            <a:r>
              <a:rPr lang="da-DK" dirty="0"/>
              <a:t>Så hvad betyder det, at infrastrukturen består af en række standardiserede og neutrale integrationer til udveksling af data og til funktionsunderstøttelse?</a:t>
            </a:r>
          </a:p>
          <a:p>
            <a:endParaRPr lang="da-DK" dirty="0"/>
          </a:p>
          <a:p>
            <a:r>
              <a:rPr lang="da-DK" dirty="0"/>
              <a:t>Det betyder, blandt andet, at flere leverandører kan byde ved kommunale udbud, fordi de ikke selv skal drive etablering af integrationer til f.eks. Andre myndigheder. Derudover kan de trække på funktionalitet i de etablerede integrationer på infrastrukturen. Det skulle meget gerne resultere i en sund konkurrence, som også giver plads til mindre leverandører, der langt bedre kan være med, når de ikke skal bruge ressourcer på udviklingsområder, som ikke nødvendigvis ligger inden for deres kernekompetencer. Ligesom det skal sikre, at kommunerne ikke skal betale for udvikling, drift og forvaltning af samme funktionalitet i hvert fagsystem. </a:t>
            </a:r>
          </a:p>
          <a:p>
            <a:endParaRPr lang="da-DK" dirty="0"/>
          </a:p>
          <a:p>
            <a:r>
              <a:rPr lang="da-DK" dirty="0"/>
              <a:t>Integrationerne er desuden neutrale i den forstand, at de ikke er forretnings- eller løsningsspecifikke. Det vil sige, at de kan genbruges på tværs af løsninger uanset fagområde, så længe man har lovhjemmel til det.</a:t>
            </a:r>
          </a:p>
          <a:p>
            <a:endParaRPr lang="da-DK" dirty="0"/>
          </a:p>
          <a:p>
            <a:r>
              <a:rPr lang="da-DK" i="1" dirty="0"/>
              <a:t>Bemærk venligst at ikonerne i sliden er klik bare og man tilgår her yderligere information om de enkelte integrationer i den fælleskommunale infrastruktur i Digitaliseringskataloget.  </a:t>
            </a:r>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679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Der er flere </a:t>
            </a:r>
            <a:r>
              <a:rPr lang="da-DK" b="1" dirty="0"/>
              <a:t>fordele ved brugen af den fælleskommunale infrastruktur</a:t>
            </a:r>
            <a:r>
              <a:rPr lang="da-DK" dirty="0"/>
              <a:t>. </a:t>
            </a:r>
          </a:p>
          <a:p>
            <a:endParaRPr lang="da-DK" dirty="0"/>
          </a:p>
          <a:p>
            <a:r>
              <a:rPr lang="da-DK" dirty="0"/>
              <a:t>Først og fremmest, så handler det om, at kommunerne har adgang til </a:t>
            </a:r>
            <a:r>
              <a:rPr lang="da-DK" b="1" dirty="0"/>
              <a:t>egne data samlet ét sted</a:t>
            </a:r>
            <a:r>
              <a:rPr lang="da-DK" dirty="0"/>
              <a:t>. Tidligere lå data i de enkelte fagløsninger – kort sagt, så integrerede hver fagløsning med de respektive datakilder med alt, hvad det medfører. Med den fælleskommunale infrastruktur skal fagløsningerne i stedet </a:t>
            </a:r>
            <a:r>
              <a:rPr lang="da-DK" b="1" dirty="0"/>
              <a:t>koble på infrastrukturen</a:t>
            </a:r>
            <a:r>
              <a:rPr lang="da-DK" dirty="0"/>
              <a:t>, hvor data udstilles og er til rådighed. Det er økonomisk fordelagtigt, fordi kommunerne betaler en borgerpris baseret på forbrug. Det betyder, at prisen hvert år tilpasses. </a:t>
            </a:r>
          </a:p>
          <a:p>
            <a:endParaRPr lang="da-DK" dirty="0"/>
          </a:p>
          <a:p>
            <a:r>
              <a:rPr lang="da-DK" dirty="0"/>
              <a:t>I en tid, hvor flere og flere fagløsninger skal tale sammen, så er det afgørende, at løsningerne benytter de samme standarder, så de let og enkelt kan koble på hinandens ruter og udveksle data. Det betyder, at </a:t>
            </a:r>
            <a:r>
              <a:rPr lang="da-DK" b="1" dirty="0"/>
              <a:t>data kan flyde frit mellem fagløsningerne, så der opleves mere sammenhæng i sagsbehandling til gavn for medarbejdere, borgere og virksomheder</a:t>
            </a:r>
            <a:r>
              <a:rPr lang="da-DK" dirty="0"/>
              <a:t>. </a:t>
            </a:r>
          </a:p>
          <a:p>
            <a:endParaRPr lang="da-DK" dirty="0"/>
          </a:p>
          <a:p>
            <a:r>
              <a:rPr lang="da-DK" dirty="0"/>
              <a:t>Infrastrukturen er baseret på principperne fra den fælleskommunale rammearkitektur.</a:t>
            </a:r>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7483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Lad os dykke ned i nogle af de fordele, som kan have betydning for Sprogkøbing Kommune. </a:t>
            </a:r>
          </a:p>
        </p:txBody>
      </p:sp>
      <p:sp>
        <p:nvSpPr>
          <p:cNvPr id="4" name="Pladsholder til slide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03EB53-77F6-4012-BDC8-7993951F0F1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0667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8.svg"/><Relationship Id="rId4" Type="http://schemas.openxmlformats.org/officeDocument/2006/relationships/image" Target="../media/image17.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2.xml"/><Relationship Id="rId5" Type="http://schemas.openxmlformats.org/officeDocument/2006/relationships/image" Target="../media/image22.svg"/><Relationship Id="rId4" Type="http://schemas.openxmlformats.org/officeDocument/2006/relationships/image" Target="../media/image21.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Master" Target="../slideMasters/slideMaster2.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grpSp>
        <p:nvGrpSpPr>
          <p:cNvPr id="6" name="KombitShape">
            <a:extLst>
              <a:ext uri="{FF2B5EF4-FFF2-40B4-BE49-F238E27FC236}">
                <a16:creationId xmlns:a16="http://schemas.microsoft.com/office/drawing/2014/main" id="{652D7C83-9E9B-4313-AA09-73FBCA761B3F}"/>
              </a:ext>
            </a:extLst>
          </p:cNvPr>
          <p:cNvGrpSpPr/>
          <p:nvPr userDrawn="1"/>
        </p:nvGrpSpPr>
        <p:grpSpPr>
          <a:xfrm>
            <a:off x="5166000" y="-143168"/>
            <a:ext cx="7637386" cy="4618506"/>
            <a:chOff x="2117378" y="-143168"/>
            <a:chExt cx="7637386" cy="4618506"/>
          </a:xfrm>
          <a:solidFill>
            <a:schemeClr val="bg1"/>
          </a:solidFill>
        </p:grpSpPr>
        <p:sp>
          <p:nvSpPr>
            <p:cNvPr id="7" name="Krans 3">
              <a:extLst>
                <a:ext uri="{FF2B5EF4-FFF2-40B4-BE49-F238E27FC236}">
                  <a16:creationId xmlns:a16="http://schemas.microsoft.com/office/drawing/2014/main" id="{45AD1CA0-2F55-447C-9B7F-3B15B1811D9A}"/>
                </a:ext>
              </a:extLst>
            </p:cNvPr>
            <p:cNvSpPr>
              <a:spLocks noChangeAspect="1"/>
            </p:cNvSpPr>
            <p:nvPr/>
          </p:nvSpPr>
          <p:spPr>
            <a:xfrm>
              <a:off x="2117378" y="-143168"/>
              <a:ext cx="4176000" cy="2088000"/>
            </a:xfrm>
            <a:custGeom>
              <a:avLst/>
              <a:gdLst/>
              <a:ahLst/>
              <a:cxnLst/>
              <a:rect l="l" t="t" r="r" b="b"/>
              <a:pathLst>
                <a:path w="4176000" h="2088000">
                  <a:moveTo>
                    <a:pt x="0" y="0"/>
                  </a:moveTo>
                  <a:lnTo>
                    <a:pt x="4176000" y="0"/>
                  </a:lnTo>
                  <a:cubicBezTo>
                    <a:pt x="4176000" y="1153171"/>
                    <a:pt x="3241171" y="2088000"/>
                    <a:pt x="2088000" y="2088000"/>
                  </a:cubicBezTo>
                  <a:cubicBezTo>
                    <a:pt x="934829" y="2088000"/>
                    <a:pt x="0" y="1153171"/>
                    <a:pt x="0" y="0"/>
                  </a:cubicBezTo>
                  <a:close/>
                  <a:moveTo>
                    <a:pt x="651122" y="0"/>
                  </a:moveTo>
                  <a:cubicBezTo>
                    <a:pt x="651122" y="793566"/>
                    <a:pt x="1294434" y="1436878"/>
                    <a:pt x="2088000" y="1436878"/>
                  </a:cubicBezTo>
                  <a:cubicBezTo>
                    <a:pt x="2881566" y="1436878"/>
                    <a:pt x="3524878" y="793566"/>
                    <a:pt x="3524878" y="0"/>
                  </a:cubicBezTo>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sp>
        <p:sp>
          <p:nvSpPr>
            <p:cNvPr id="9" name="Rektangel 8">
              <a:extLst>
                <a:ext uri="{FF2B5EF4-FFF2-40B4-BE49-F238E27FC236}">
                  <a16:creationId xmlns:a16="http://schemas.microsoft.com/office/drawing/2014/main" id="{5108C755-9F2D-4D7A-BF61-9CC4D5ACA892}"/>
                </a:ext>
              </a:extLst>
            </p:cNvPr>
            <p:cNvSpPr/>
            <p:nvPr/>
          </p:nvSpPr>
          <p:spPr>
            <a:xfrm rot="2700000">
              <a:off x="4950278" y="2329983"/>
              <a:ext cx="3640764" cy="649946"/>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sp>
        <p:sp>
          <p:nvSpPr>
            <p:cNvPr id="10" name="Rektangel 22">
              <a:extLst>
                <a:ext uri="{FF2B5EF4-FFF2-40B4-BE49-F238E27FC236}">
                  <a16:creationId xmlns:a16="http://schemas.microsoft.com/office/drawing/2014/main" id="{CC022DE5-1C26-4105-AAA1-CB35FCAD625A}"/>
                </a:ext>
              </a:extLst>
            </p:cNvPr>
            <p:cNvSpPr/>
            <p:nvPr/>
          </p:nvSpPr>
          <p:spPr>
            <a:xfrm rot="18900000">
              <a:off x="7227345" y="2723296"/>
              <a:ext cx="2527419" cy="652096"/>
            </a:xfrm>
            <a:custGeom>
              <a:avLst/>
              <a:gdLst/>
              <a:ahLst/>
              <a:cxnLst/>
              <a:rect l="l" t="t" r="r" b="b"/>
              <a:pathLst>
                <a:path w="2527419" h="652096">
                  <a:moveTo>
                    <a:pt x="0" y="0"/>
                  </a:moveTo>
                  <a:lnTo>
                    <a:pt x="2527419" y="0"/>
                  </a:lnTo>
                  <a:lnTo>
                    <a:pt x="1893395" y="652096"/>
                  </a:lnTo>
                  <a:lnTo>
                    <a:pt x="0" y="649946"/>
                  </a:lnTo>
                  <a:lnTo>
                    <a:pt x="0"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sp>
      </p:grpSp>
      <p:cxnSp>
        <p:nvCxnSpPr>
          <p:cNvPr id="8" name="Lige forbindelse 7">
            <a:extLst>
              <a:ext uri="{FF2B5EF4-FFF2-40B4-BE49-F238E27FC236}">
                <a16:creationId xmlns:a16="http://schemas.microsoft.com/office/drawing/2014/main" id="{4A668013-EBBD-4722-A768-B861D1183D3B}"/>
              </a:ext>
            </a:extLst>
          </p:cNvPr>
          <p:cNvCxnSpPr/>
          <p:nvPr userDrawn="1"/>
        </p:nvCxnSpPr>
        <p:spPr>
          <a:xfrm>
            <a:off x="6323226" y="2772643"/>
            <a:ext cx="0" cy="279861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el 4">
            <a:extLst>
              <a:ext uri="{FF2B5EF4-FFF2-40B4-BE49-F238E27FC236}">
                <a16:creationId xmlns:a16="http://schemas.microsoft.com/office/drawing/2014/main" id="{ADCC876F-FE2B-4E60-AE29-4617FAB585F1}"/>
              </a:ext>
            </a:extLst>
          </p:cNvPr>
          <p:cNvSpPr>
            <a:spLocks noGrp="1"/>
          </p:cNvSpPr>
          <p:nvPr>
            <p:ph type="title" hasCustomPrompt="1"/>
          </p:nvPr>
        </p:nvSpPr>
        <p:spPr>
          <a:xfrm>
            <a:off x="677589" y="3322404"/>
            <a:ext cx="5418409" cy="1869577"/>
          </a:xfrm>
          <a:prstGeom prst="rect">
            <a:avLst/>
          </a:prstGeom>
        </p:spPr>
        <p:txBody>
          <a:bodyPr anchor="ctr" anchorCtr="0"/>
          <a:lstStyle>
            <a:lvl1pPr algn="r">
              <a:defRPr sz="4000" cap="all" baseline="0">
                <a:solidFill>
                  <a:schemeClr val="bg1"/>
                </a:solidFill>
                <a:latin typeface="Arial" panose="020B0604020202020204" pitchFamily="34" charset="0"/>
                <a:cs typeface="Arial" panose="020B0604020202020204" pitchFamily="34" charset="0"/>
              </a:defRPr>
            </a:lvl1pPr>
          </a:lstStyle>
          <a:p>
            <a:r>
              <a:rPr lang="da-DK"/>
              <a:t>overskrift</a:t>
            </a:r>
          </a:p>
        </p:txBody>
      </p:sp>
      <p:sp>
        <p:nvSpPr>
          <p:cNvPr id="4" name="Titel 4">
            <a:extLst>
              <a:ext uri="{FF2B5EF4-FFF2-40B4-BE49-F238E27FC236}">
                <a16:creationId xmlns:a16="http://schemas.microsoft.com/office/drawing/2014/main" id="{E7887FAE-0823-47CC-9140-48D0542F50B1}"/>
              </a:ext>
            </a:extLst>
          </p:cNvPr>
          <p:cNvSpPr txBox="1">
            <a:spLocks/>
          </p:cNvSpPr>
          <p:nvPr userDrawn="1"/>
        </p:nvSpPr>
        <p:spPr>
          <a:xfrm>
            <a:off x="6478290" y="3322403"/>
            <a:ext cx="3937255" cy="1869577"/>
          </a:xfrm>
          <a:prstGeom prst="rect">
            <a:avLst/>
          </a:prstGeom>
        </p:spPr>
        <p:txBody>
          <a:bodyPr anchor="ctr" anchorCtr="0"/>
          <a:lstStyle>
            <a:lvl1pPr algn="r" defTabSz="914400" rtl="0" eaLnBrk="1" latinLnBrk="0" hangingPunct="1">
              <a:lnSpc>
                <a:spcPct val="90000"/>
              </a:lnSpc>
              <a:spcBef>
                <a:spcPct val="0"/>
              </a:spcBef>
              <a:buNone/>
              <a:defRPr sz="4800" kern="1200" cap="all" baseline="0">
                <a:solidFill>
                  <a:schemeClr val="bg1"/>
                </a:solidFill>
                <a:latin typeface="Work Sans Black"/>
                <a:ea typeface="+mj-ea"/>
                <a:cs typeface="+mj-cs"/>
              </a:defRPr>
            </a:lvl1pPr>
          </a:lstStyle>
          <a:p>
            <a:pPr algn="l"/>
            <a:r>
              <a:rPr lang="da-DK" sz="2400">
                <a:latin typeface="+mj-lt"/>
              </a:rPr>
              <a:t>Kommunernes data </a:t>
            </a:r>
            <a:br>
              <a:rPr lang="da-DK" sz="2400">
                <a:latin typeface="+mj-lt"/>
              </a:rPr>
            </a:br>
            <a:r>
              <a:rPr lang="da-DK" sz="2400">
                <a:latin typeface="+mj-lt"/>
              </a:rPr>
              <a:t>og infrastruktur</a:t>
            </a:r>
          </a:p>
        </p:txBody>
      </p:sp>
    </p:spTree>
    <p:extLst>
      <p:ext uri="{BB962C8B-B14F-4D97-AF65-F5344CB8AC3E}">
        <p14:creationId xmlns:p14="http://schemas.microsoft.com/office/powerpoint/2010/main" val="304231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ggrund skabelon 5">
    <p:spTree>
      <p:nvGrpSpPr>
        <p:cNvPr id="1" name=""/>
        <p:cNvGrpSpPr/>
        <p:nvPr/>
      </p:nvGrpSpPr>
      <p:grpSpPr>
        <a:xfrm>
          <a:off x="0" y="0"/>
          <a:ext cx="0" cy="0"/>
          <a:chOff x="0" y="0"/>
          <a:chExt cx="0" cy="0"/>
        </a:xfrm>
      </p:grpSpPr>
      <p:pic>
        <p:nvPicPr>
          <p:cNvPr id="3" name="Grafik 2" descr="Lås">
            <a:extLst>
              <a:ext uri="{FF2B5EF4-FFF2-40B4-BE49-F238E27FC236}">
                <a16:creationId xmlns:a16="http://schemas.microsoft.com/office/drawing/2014/main" id="{0FCE95B7-C78A-40BB-ADE8-631C1A899894}"/>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5795" r="23420"/>
          <a:stretch/>
        </p:blipFill>
        <p:spPr>
          <a:xfrm>
            <a:off x="6814735" y="-1"/>
            <a:ext cx="5377265" cy="5912603"/>
          </a:xfrm>
          <a:prstGeom prst="rect">
            <a:avLst/>
          </a:prstGeom>
        </p:spPr>
      </p:pic>
      <p:pic>
        <p:nvPicPr>
          <p:cNvPr id="4" name="Grafik 3">
            <a:extLst>
              <a:ext uri="{FF2B5EF4-FFF2-40B4-BE49-F238E27FC236}">
                <a16:creationId xmlns:a16="http://schemas.microsoft.com/office/drawing/2014/main" id="{5D7DE50C-A574-435C-AA22-E516ECB07F7E}"/>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9365" b="4845"/>
          <a:stretch/>
        </p:blipFill>
        <p:spPr>
          <a:xfrm>
            <a:off x="0" y="1664615"/>
            <a:ext cx="4946705" cy="5193385"/>
          </a:xfrm>
          <a:prstGeom prst="rect">
            <a:avLst/>
          </a:prstGeom>
        </p:spPr>
      </p:pic>
      <p:sp>
        <p:nvSpPr>
          <p:cNvPr id="5" name="Titel 1">
            <a:extLst>
              <a:ext uri="{FF2B5EF4-FFF2-40B4-BE49-F238E27FC236}">
                <a16:creationId xmlns:a16="http://schemas.microsoft.com/office/drawing/2014/main" id="{0F5EC428-8858-4A55-9C82-879789FDABD2}"/>
              </a:ext>
            </a:extLst>
          </p:cNvPr>
          <p:cNvSpPr>
            <a:spLocks noGrp="1"/>
          </p:cNvSpPr>
          <p:nvPr>
            <p:ph type="title" hasCustomPrompt="1"/>
          </p:nvPr>
        </p:nvSpPr>
        <p:spPr>
          <a:xfrm>
            <a:off x="750888" y="365125"/>
            <a:ext cx="10602912" cy="859241"/>
          </a:xfrm>
          <a:prstGeom prst="rect">
            <a:avLst/>
          </a:prstGeom>
        </p:spPr>
        <p:txBody>
          <a:bodyPr/>
          <a:lstStyle>
            <a:lvl1pPr>
              <a:defRPr>
                <a:solidFill>
                  <a:schemeClr val="bg1"/>
                </a:solidFill>
                <a:latin typeface="+mj-lt"/>
              </a:defRPr>
            </a:lvl1pPr>
          </a:lstStyle>
          <a:p>
            <a:r>
              <a:rPr lang="da-DK"/>
              <a:t>Overskrift</a:t>
            </a:r>
          </a:p>
        </p:txBody>
      </p:sp>
      <p:sp>
        <p:nvSpPr>
          <p:cNvPr id="6" name="Pladsholder til tekst 12">
            <a:extLst>
              <a:ext uri="{FF2B5EF4-FFF2-40B4-BE49-F238E27FC236}">
                <a16:creationId xmlns:a16="http://schemas.microsoft.com/office/drawing/2014/main" id="{FF2CCDBA-4320-46A2-BEFB-071FD11EE422}"/>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12905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m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763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46A0179-0B7F-4AA7-BF6B-D85CB361598C}" type="datetimeFigureOut">
              <a:rPr lang="en-US" dirty="0"/>
              <a:t>2/24/2022</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74E22A33-96DC-4C2E-AB13-0BE35979BFC0}" type="slidenum">
              <a:rPr lang="en-US" dirty="0"/>
              <a:t>‹nr.›</a:t>
            </a:fld>
            <a:endParaRPr lang="en-US"/>
          </a:p>
        </p:txBody>
      </p:sp>
    </p:spTree>
    <p:extLst>
      <p:ext uri="{BB962C8B-B14F-4D97-AF65-F5344CB8AC3E}">
        <p14:creationId xmlns:p14="http://schemas.microsoft.com/office/powerpoint/2010/main" val="1694108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ts val="2700"/>
              </a:lnSpc>
              <a:defRPr/>
            </a:lvl1pPr>
          </a:lstStyle>
          <a:p>
            <a:r>
              <a:rPr lang="da-DK"/>
              <a:t>Klik for at redigere titeltypografien i masteren</a:t>
            </a:r>
            <a:endParaRPr lang="en-US"/>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846A0179-0B7F-4AA7-BF6B-D85CB361598C}" type="datetimeFigureOut">
              <a:rPr lang="en-US" dirty="0"/>
              <a:t>2/24/2022</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74E22A33-96DC-4C2E-AB13-0BE35979BFC0}" type="slidenum">
              <a:rPr lang="en-US" dirty="0"/>
              <a:t>‹nr.›</a:t>
            </a:fld>
            <a:endParaRPr lang="en-US"/>
          </a:p>
        </p:txBody>
      </p:sp>
    </p:spTree>
    <p:extLst>
      <p:ext uri="{BB962C8B-B14F-4D97-AF65-F5344CB8AC3E}">
        <p14:creationId xmlns:p14="http://schemas.microsoft.com/office/powerpoint/2010/main" val="1086245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grpSp>
        <p:nvGrpSpPr>
          <p:cNvPr id="6" name="KombitShape">
            <a:extLst>
              <a:ext uri="{FF2B5EF4-FFF2-40B4-BE49-F238E27FC236}">
                <a16:creationId xmlns:a16="http://schemas.microsoft.com/office/drawing/2014/main" id="{652D7C83-9E9B-4313-AA09-73FBCA761B3F}"/>
              </a:ext>
            </a:extLst>
          </p:cNvPr>
          <p:cNvGrpSpPr/>
          <p:nvPr userDrawn="1"/>
        </p:nvGrpSpPr>
        <p:grpSpPr>
          <a:xfrm>
            <a:off x="5166000" y="-143168"/>
            <a:ext cx="7637386" cy="4618506"/>
            <a:chOff x="2117378" y="-143168"/>
            <a:chExt cx="7637386" cy="4618506"/>
          </a:xfrm>
          <a:solidFill>
            <a:srgbClr val="1054CC"/>
          </a:solidFill>
        </p:grpSpPr>
        <p:sp>
          <p:nvSpPr>
            <p:cNvPr id="7" name="Krans 3">
              <a:extLst>
                <a:ext uri="{FF2B5EF4-FFF2-40B4-BE49-F238E27FC236}">
                  <a16:creationId xmlns:a16="http://schemas.microsoft.com/office/drawing/2014/main" id="{45AD1CA0-2F55-447C-9B7F-3B15B1811D9A}"/>
                </a:ext>
              </a:extLst>
            </p:cNvPr>
            <p:cNvSpPr>
              <a:spLocks noChangeAspect="1"/>
            </p:cNvSpPr>
            <p:nvPr/>
          </p:nvSpPr>
          <p:spPr>
            <a:xfrm>
              <a:off x="2117378" y="-143168"/>
              <a:ext cx="4176000" cy="2088000"/>
            </a:xfrm>
            <a:custGeom>
              <a:avLst/>
              <a:gdLst/>
              <a:ahLst/>
              <a:cxnLst/>
              <a:rect l="l" t="t" r="r" b="b"/>
              <a:pathLst>
                <a:path w="4176000" h="2088000">
                  <a:moveTo>
                    <a:pt x="0" y="0"/>
                  </a:moveTo>
                  <a:lnTo>
                    <a:pt x="4176000" y="0"/>
                  </a:lnTo>
                  <a:cubicBezTo>
                    <a:pt x="4176000" y="1153171"/>
                    <a:pt x="3241171" y="2088000"/>
                    <a:pt x="2088000" y="2088000"/>
                  </a:cubicBezTo>
                  <a:cubicBezTo>
                    <a:pt x="934829" y="2088000"/>
                    <a:pt x="0" y="1153171"/>
                    <a:pt x="0" y="0"/>
                  </a:cubicBezTo>
                  <a:close/>
                  <a:moveTo>
                    <a:pt x="651122" y="0"/>
                  </a:moveTo>
                  <a:cubicBezTo>
                    <a:pt x="651122" y="793566"/>
                    <a:pt x="1294434" y="1436878"/>
                    <a:pt x="2088000" y="1436878"/>
                  </a:cubicBezTo>
                  <a:cubicBezTo>
                    <a:pt x="2881566" y="1436878"/>
                    <a:pt x="3524878" y="793566"/>
                    <a:pt x="3524878" y="0"/>
                  </a:cubicBezTo>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sp>
        <p:sp>
          <p:nvSpPr>
            <p:cNvPr id="9" name="Rektangel 8">
              <a:extLst>
                <a:ext uri="{FF2B5EF4-FFF2-40B4-BE49-F238E27FC236}">
                  <a16:creationId xmlns:a16="http://schemas.microsoft.com/office/drawing/2014/main" id="{5108C755-9F2D-4D7A-BF61-9CC4D5ACA892}"/>
                </a:ext>
              </a:extLst>
            </p:cNvPr>
            <p:cNvSpPr/>
            <p:nvPr/>
          </p:nvSpPr>
          <p:spPr>
            <a:xfrm rot="2700000">
              <a:off x="4950278" y="2329983"/>
              <a:ext cx="3640764" cy="649946"/>
            </a:xfrm>
            <a:prstGeom prst="rect">
              <a:avLst/>
            </a:prstGeom>
            <a:grpFill/>
            <a:ln w="3175">
              <a:noFill/>
            </a:ln>
          </p:spPr>
          <p:style>
            <a:lnRef idx="2">
              <a:schemeClr val="accent1">
                <a:shade val="50000"/>
              </a:schemeClr>
            </a:lnRef>
            <a:fillRef idx="1">
              <a:schemeClr val="accent1"/>
            </a:fillRef>
            <a:effectRef idx="0">
              <a:schemeClr val="accent1"/>
            </a:effectRef>
            <a:fontRef idx="minor">
              <a:schemeClr val="lt1"/>
            </a:fontRef>
          </p:style>
        </p:sp>
        <p:sp>
          <p:nvSpPr>
            <p:cNvPr id="10" name="Rektangel 22">
              <a:extLst>
                <a:ext uri="{FF2B5EF4-FFF2-40B4-BE49-F238E27FC236}">
                  <a16:creationId xmlns:a16="http://schemas.microsoft.com/office/drawing/2014/main" id="{CC022DE5-1C26-4105-AAA1-CB35FCAD625A}"/>
                </a:ext>
              </a:extLst>
            </p:cNvPr>
            <p:cNvSpPr/>
            <p:nvPr/>
          </p:nvSpPr>
          <p:spPr>
            <a:xfrm rot="18900000">
              <a:off x="7227345" y="2723296"/>
              <a:ext cx="2527419" cy="652096"/>
            </a:xfrm>
            <a:custGeom>
              <a:avLst/>
              <a:gdLst/>
              <a:ahLst/>
              <a:cxnLst/>
              <a:rect l="l" t="t" r="r" b="b"/>
              <a:pathLst>
                <a:path w="2527419" h="652096">
                  <a:moveTo>
                    <a:pt x="0" y="0"/>
                  </a:moveTo>
                  <a:lnTo>
                    <a:pt x="2527419" y="0"/>
                  </a:lnTo>
                  <a:lnTo>
                    <a:pt x="1893395" y="652096"/>
                  </a:lnTo>
                  <a:lnTo>
                    <a:pt x="0" y="649946"/>
                  </a:lnTo>
                  <a:lnTo>
                    <a:pt x="0" y="0"/>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sp>
      </p:grpSp>
      <p:cxnSp>
        <p:nvCxnSpPr>
          <p:cNvPr id="8" name="Lige forbindelse 7">
            <a:extLst>
              <a:ext uri="{FF2B5EF4-FFF2-40B4-BE49-F238E27FC236}">
                <a16:creationId xmlns:a16="http://schemas.microsoft.com/office/drawing/2014/main" id="{4A668013-EBBD-4722-A768-B861D1183D3B}"/>
              </a:ext>
            </a:extLst>
          </p:cNvPr>
          <p:cNvCxnSpPr/>
          <p:nvPr userDrawn="1"/>
        </p:nvCxnSpPr>
        <p:spPr>
          <a:xfrm>
            <a:off x="6323226" y="2772643"/>
            <a:ext cx="0" cy="2798618"/>
          </a:xfrm>
          <a:prstGeom prst="line">
            <a:avLst/>
          </a:prstGeom>
          <a:ln w="38100">
            <a:solidFill>
              <a:srgbClr val="1054CC"/>
            </a:solidFill>
          </a:ln>
        </p:spPr>
        <p:style>
          <a:lnRef idx="1">
            <a:schemeClr val="accent1"/>
          </a:lnRef>
          <a:fillRef idx="0">
            <a:schemeClr val="accent1"/>
          </a:fillRef>
          <a:effectRef idx="0">
            <a:schemeClr val="accent1"/>
          </a:effectRef>
          <a:fontRef idx="minor">
            <a:schemeClr val="tx1"/>
          </a:fontRef>
        </p:style>
      </p:cxnSp>
      <p:sp>
        <p:nvSpPr>
          <p:cNvPr id="5" name="Titel 4">
            <a:extLst>
              <a:ext uri="{FF2B5EF4-FFF2-40B4-BE49-F238E27FC236}">
                <a16:creationId xmlns:a16="http://schemas.microsoft.com/office/drawing/2014/main" id="{ADCC876F-FE2B-4E60-AE29-4617FAB585F1}"/>
              </a:ext>
            </a:extLst>
          </p:cNvPr>
          <p:cNvSpPr>
            <a:spLocks noGrp="1"/>
          </p:cNvSpPr>
          <p:nvPr>
            <p:ph type="title" hasCustomPrompt="1"/>
          </p:nvPr>
        </p:nvSpPr>
        <p:spPr>
          <a:xfrm>
            <a:off x="677589" y="3322404"/>
            <a:ext cx="5418409" cy="1869577"/>
          </a:xfrm>
          <a:prstGeom prst="rect">
            <a:avLst/>
          </a:prstGeom>
        </p:spPr>
        <p:txBody>
          <a:bodyPr anchor="ctr" anchorCtr="0"/>
          <a:lstStyle>
            <a:lvl1pPr algn="r">
              <a:defRPr sz="4000" cap="all" baseline="0">
                <a:solidFill>
                  <a:srgbClr val="1054CC"/>
                </a:solidFill>
                <a:latin typeface="+mj-lt"/>
              </a:defRPr>
            </a:lvl1pPr>
          </a:lstStyle>
          <a:p>
            <a:r>
              <a:rPr lang="da-DK"/>
              <a:t>overskrift</a:t>
            </a:r>
          </a:p>
        </p:txBody>
      </p:sp>
      <p:sp>
        <p:nvSpPr>
          <p:cNvPr id="4" name="Titel 4">
            <a:extLst>
              <a:ext uri="{FF2B5EF4-FFF2-40B4-BE49-F238E27FC236}">
                <a16:creationId xmlns:a16="http://schemas.microsoft.com/office/drawing/2014/main" id="{E7887FAE-0823-47CC-9140-48D0542F50B1}"/>
              </a:ext>
            </a:extLst>
          </p:cNvPr>
          <p:cNvSpPr txBox="1">
            <a:spLocks/>
          </p:cNvSpPr>
          <p:nvPr userDrawn="1"/>
        </p:nvSpPr>
        <p:spPr>
          <a:xfrm>
            <a:off x="6478291" y="3322403"/>
            <a:ext cx="3938400" cy="1869577"/>
          </a:xfrm>
          <a:prstGeom prst="rect">
            <a:avLst/>
          </a:prstGeom>
        </p:spPr>
        <p:txBody>
          <a:bodyPr anchor="ctr" anchorCtr="0"/>
          <a:lstStyle>
            <a:lvl1pPr algn="r" defTabSz="914400" rtl="0" eaLnBrk="1" latinLnBrk="0" hangingPunct="1">
              <a:lnSpc>
                <a:spcPct val="90000"/>
              </a:lnSpc>
              <a:spcBef>
                <a:spcPct val="0"/>
              </a:spcBef>
              <a:buNone/>
              <a:defRPr sz="4800" kern="1200" cap="all" baseline="0">
                <a:solidFill>
                  <a:schemeClr val="bg1"/>
                </a:solidFill>
                <a:latin typeface="Work Sans Black"/>
                <a:ea typeface="+mj-ea"/>
                <a:cs typeface="+mj-cs"/>
              </a:defRPr>
            </a:lvl1pPr>
          </a:lstStyle>
          <a:p>
            <a:pPr algn="l"/>
            <a:r>
              <a:rPr lang="da-DK" sz="2400">
                <a:solidFill>
                  <a:srgbClr val="1054CC"/>
                </a:solidFill>
                <a:latin typeface="+mj-lt"/>
              </a:rPr>
              <a:t>Kommunernes data </a:t>
            </a:r>
            <a:br>
              <a:rPr lang="da-DK" sz="2400">
                <a:solidFill>
                  <a:srgbClr val="1054CC"/>
                </a:solidFill>
                <a:latin typeface="+mj-lt"/>
              </a:rPr>
            </a:br>
            <a:r>
              <a:rPr lang="da-DK" sz="2400">
                <a:solidFill>
                  <a:srgbClr val="1054CC"/>
                </a:solidFill>
                <a:latin typeface="+mj-lt"/>
              </a:rPr>
              <a:t>og infrastruktur</a:t>
            </a:r>
          </a:p>
        </p:txBody>
      </p:sp>
    </p:spTree>
    <p:extLst>
      <p:ext uri="{BB962C8B-B14F-4D97-AF65-F5344CB8AC3E}">
        <p14:creationId xmlns:p14="http://schemas.microsoft.com/office/powerpoint/2010/main" val="1877102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eakpoint">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056FAD0-027C-4CE4-81C7-7E45843FAE4B}"/>
              </a:ext>
            </a:extLst>
          </p:cNvPr>
          <p:cNvSpPr>
            <a:spLocks noGrp="1"/>
          </p:cNvSpPr>
          <p:nvPr>
            <p:ph type="body" sz="quarter" idx="10" hasCustomPrompt="1"/>
          </p:nvPr>
        </p:nvSpPr>
        <p:spPr>
          <a:xfrm>
            <a:off x="0" y="2578100"/>
            <a:ext cx="12192000" cy="1701800"/>
          </a:xfrm>
          <a:prstGeom prst="rect">
            <a:avLst/>
          </a:prstGeom>
        </p:spPr>
        <p:txBody>
          <a:bodyPr anchor="ctr" anchorCtr="0">
            <a:normAutofit/>
          </a:bodyPr>
          <a:lstStyle>
            <a:lvl1pPr marL="0" indent="0" algn="ctr">
              <a:buNone/>
              <a:defRPr sz="13800" b="1" cap="all" baseline="0">
                <a:solidFill>
                  <a:schemeClr val="accent4">
                    <a:lumMod val="20000"/>
                    <a:lumOff val="80000"/>
                  </a:schemeClr>
                </a:solidFill>
                <a:latin typeface="+mj-lt"/>
              </a:defRPr>
            </a:lvl1pPr>
          </a:lstStyle>
          <a:p>
            <a:pPr lvl="0"/>
            <a:r>
              <a:rPr lang="da-DK"/>
              <a:t>TEKST BAG</a:t>
            </a:r>
          </a:p>
        </p:txBody>
      </p:sp>
      <p:sp>
        <p:nvSpPr>
          <p:cNvPr id="2" name="Titel 1">
            <a:extLst>
              <a:ext uri="{FF2B5EF4-FFF2-40B4-BE49-F238E27FC236}">
                <a16:creationId xmlns:a16="http://schemas.microsoft.com/office/drawing/2014/main" id="{3A15656B-DD6A-45E5-99FC-0AF395E938E0}"/>
              </a:ext>
            </a:extLst>
          </p:cNvPr>
          <p:cNvSpPr>
            <a:spLocks noGrp="1"/>
          </p:cNvSpPr>
          <p:nvPr>
            <p:ph type="title" hasCustomPrompt="1"/>
          </p:nvPr>
        </p:nvSpPr>
        <p:spPr>
          <a:xfrm>
            <a:off x="0" y="2766218"/>
            <a:ext cx="12192000" cy="1325563"/>
          </a:xfrm>
          <a:prstGeom prst="rect">
            <a:avLst/>
          </a:prstGeom>
        </p:spPr>
        <p:txBody>
          <a:bodyPr anchor="ctr"/>
          <a:lstStyle>
            <a:lvl1pPr algn="ctr">
              <a:defRPr sz="3600">
                <a:solidFill>
                  <a:srgbClr val="1054CC"/>
                </a:solidFill>
              </a:defRPr>
            </a:lvl1pPr>
          </a:lstStyle>
          <a:p>
            <a:r>
              <a:rPr lang="da-DK"/>
              <a:t>Indsæt tekst foran</a:t>
            </a:r>
          </a:p>
        </p:txBody>
      </p:sp>
    </p:spTree>
    <p:extLst>
      <p:ext uri="{BB962C8B-B14F-4D97-AF65-F5344CB8AC3E}">
        <p14:creationId xmlns:p14="http://schemas.microsoft.com/office/powerpoint/2010/main" val="234777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entreret layout med 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8255B9-ECA0-4053-BCC7-CA14954DF2AF}"/>
              </a:ext>
            </a:extLst>
          </p:cNvPr>
          <p:cNvSpPr>
            <a:spLocks noGrp="1"/>
          </p:cNvSpPr>
          <p:nvPr>
            <p:ph type="title" hasCustomPrompt="1"/>
          </p:nvPr>
        </p:nvSpPr>
        <p:spPr>
          <a:xfrm>
            <a:off x="750888" y="365125"/>
            <a:ext cx="10602912" cy="859241"/>
          </a:xfrm>
          <a:prstGeom prst="rect">
            <a:avLst/>
          </a:prstGeom>
        </p:spPr>
        <p:txBody>
          <a:bodyPr/>
          <a:lstStyle>
            <a:lvl1pPr>
              <a:defRPr>
                <a:solidFill>
                  <a:srgbClr val="1054CC"/>
                </a:solidFill>
                <a:latin typeface="+mj-lt"/>
              </a:defRPr>
            </a:lvl1pPr>
          </a:lstStyle>
          <a:p>
            <a:r>
              <a:rPr lang="da-DK"/>
              <a:t>Overskrift</a:t>
            </a:r>
          </a:p>
        </p:txBody>
      </p:sp>
      <p:sp>
        <p:nvSpPr>
          <p:cNvPr id="5" name="Pladsholder til tekst 12">
            <a:extLst>
              <a:ext uri="{FF2B5EF4-FFF2-40B4-BE49-F238E27FC236}">
                <a16:creationId xmlns:a16="http://schemas.microsoft.com/office/drawing/2014/main" id="{2DF07AFB-F765-4EC6-9FFC-4E7896C1BDC3}"/>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rgbClr val="1054CC"/>
                </a:solidFill>
                <a:latin typeface="+mj-lt"/>
              </a:defRPr>
            </a:lvl1pPr>
            <a:lvl2pPr>
              <a:defRPr>
                <a:solidFill>
                  <a:srgbClr val="1054CC"/>
                </a:solidFill>
                <a:latin typeface="+mj-lt"/>
              </a:defRPr>
            </a:lvl2pPr>
            <a:lvl3pPr>
              <a:defRPr>
                <a:solidFill>
                  <a:srgbClr val="1054CC"/>
                </a:solidFill>
                <a:latin typeface="+mj-lt"/>
              </a:defRPr>
            </a:lvl3pPr>
            <a:lvl4pPr>
              <a:defRPr>
                <a:solidFill>
                  <a:srgbClr val="1054CC"/>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342358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screen billede med tekstboks">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E6F3B18F-A2FA-4173-B2B7-413832A80916}"/>
              </a:ext>
            </a:extLst>
          </p:cNvPr>
          <p:cNvSpPr>
            <a:spLocks noGrp="1"/>
          </p:cNvSpPr>
          <p:nvPr>
            <p:ph type="pic" sz="quarter" idx="10"/>
          </p:nvPr>
        </p:nvSpPr>
        <p:spPr>
          <a:xfrm>
            <a:off x="0" y="0"/>
            <a:ext cx="12192000" cy="6858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mj-lt"/>
              <a:buNone/>
              <a:tabLst/>
              <a:defRPr>
                <a:solidFill>
                  <a:srgbClr val="1054CC"/>
                </a:solidFill>
              </a:defRPr>
            </a:lvl1pPr>
          </a:lstStyle>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r>
              <a:rPr lang="da-DK"/>
              <a:t>	Klik på et ikon i midten for at</a:t>
            </a:r>
            <a:br>
              <a:rPr lang="da-DK"/>
            </a:br>
            <a:r>
              <a:rPr lang="da-DK"/>
              <a:t>	indsætte et objekt. Objektet fjernes</a:t>
            </a:r>
            <a:br>
              <a:rPr lang="da-DK"/>
            </a:br>
            <a:r>
              <a:rPr lang="da-DK"/>
              <a:t>	igen ved at trykke DELETE på</a:t>
            </a:r>
            <a:br>
              <a:rPr lang="da-DK"/>
            </a:br>
            <a:r>
              <a:rPr lang="da-DK"/>
              <a:t>	tastaturet. (Klik Nulstil på fanen</a:t>
            </a:r>
            <a:br>
              <a:rPr lang="da-DK"/>
            </a:br>
            <a:r>
              <a:rPr lang="da-DK"/>
              <a:t>	HJEM, hvis du ikke kan se</a:t>
            </a:r>
            <a:br>
              <a:rPr lang="da-DK"/>
            </a:br>
            <a:r>
              <a:rPr lang="da-DK"/>
              <a:t>	tekstboks/logo.)</a:t>
            </a:r>
            <a:endParaRPr lang="en-US"/>
          </a:p>
          <a:p>
            <a:endParaRPr lang="da-DK"/>
          </a:p>
        </p:txBody>
      </p:sp>
      <p:sp>
        <p:nvSpPr>
          <p:cNvPr id="7" name="Pladsholder til tekst 6">
            <a:extLst>
              <a:ext uri="{FF2B5EF4-FFF2-40B4-BE49-F238E27FC236}">
                <a16:creationId xmlns:a16="http://schemas.microsoft.com/office/drawing/2014/main" id="{4C3ABA8E-5278-4EE6-9A34-94C6085418F2}"/>
              </a:ext>
            </a:extLst>
          </p:cNvPr>
          <p:cNvSpPr>
            <a:spLocks noGrp="1"/>
          </p:cNvSpPr>
          <p:nvPr>
            <p:ph type="body" sz="quarter" idx="11"/>
          </p:nvPr>
        </p:nvSpPr>
        <p:spPr>
          <a:xfrm>
            <a:off x="7182296" y="634452"/>
            <a:ext cx="4614862" cy="5391150"/>
          </a:xfrm>
          <a:prstGeom prst="rect">
            <a:avLst/>
          </a:prstGeom>
          <a:solidFill>
            <a:schemeClr val="accent1">
              <a:alpha val="70000"/>
            </a:schemeClr>
          </a:solidFill>
          <a:ln>
            <a:noFill/>
          </a:ln>
        </p:spPr>
        <p:txBody>
          <a:bodyPr/>
          <a:lstStyle>
            <a:lvl1pPr marL="0" indent="0">
              <a:buNone/>
              <a:defRPr>
                <a:solidFill>
                  <a:schemeClr val="bg1"/>
                </a:solidFill>
                <a:latin typeface="+mj-lt"/>
              </a:defRPr>
            </a:lvl1pPr>
            <a:lvl2pPr marL="457200" indent="0">
              <a:buNone/>
              <a:defRPr>
                <a:solidFill>
                  <a:schemeClr val="bg1"/>
                </a:solidFill>
                <a:latin typeface="+mj-lt"/>
              </a:defRPr>
            </a:lvl2pPr>
            <a:lvl3pPr marL="914400" indent="0">
              <a:buNone/>
              <a:defRPr>
                <a:solidFill>
                  <a:schemeClr val="bg1"/>
                </a:solidFill>
                <a:latin typeface="+mj-lt"/>
              </a:defRPr>
            </a:lvl3pPr>
            <a:lvl4pPr marL="1371600" indent="0">
              <a:buNone/>
              <a:defRPr>
                <a:solidFill>
                  <a:schemeClr val="bg1"/>
                </a:solidFill>
                <a:latin typeface="+mj-lt"/>
              </a:defRPr>
            </a:lvl4pPr>
            <a:lvl5pPr marL="1828800" indent="0">
              <a:buNone/>
              <a:defRPr>
                <a:solidFill>
                  <a:schemeClr val="bg1"/>
                </a:solidFill>
                <a:latin typeface="+mj-lt"/>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97139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screen billede">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E6F3B18F-A2FA-4173-B2B7-413832A80916}"/>
              </a:ext>
            </a:extLst>
          </p:cNvPr>
          <p:cNvSpPr>
            <a:spLocks noGrp="1"/>
          </p:cNvSpPr>
          <p:nvPr>
            <p:ph type="pic" sz="quarter" idx="10"/>
          </p:nvPr>
        </p:nvSpPr>
        <p:spPr>
          <a:xfrm>
            <a:off x="0" y="0"/>
            <a:ext cx="12192000" cy="6858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mj-lt"/>
              <a:buNone/>
              <a:tabLst/>
              <a:defRPr>
                <a:solidFill>
                  <a:srgbClr val="1054CC"/>
                </a:solidFill>
              </a:defRPr>
            </a:lvl1pPr>
          </a:lstStyle>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lang="da-DK"/>
          </a:p>
          <a:p>
            <a:pPr marL="0" marR="0" lvl="0" indent="0" algn="l" defTabSz="914400" rtl="0" eaLnBrk="1" fontAlgn="auto" latinLnBrk="0" hangingPunct="1">
              <a:lnSpc>
                <a:spcPct val="90000"/>
              </a:lnSpc>
              <a:spcBef>
                <a:spcPts val="1000"/>
              </a:spcBef>
              <a:spcAft>
                <a:spcPts val="0"/>
              </a:spcAft>
              <a:buClrTx/>
              <a:buSzTx/>
              <a:buFont typeface="+mj-lt"/>
              <a:buNone/>
              <a:tabLst/>
              <a:defRPr/>
            </a:pPr>
            <a:r>
              <a:rPr lang="da-DK"/>
              <a:t>	Klik på et ikon i midten for at</a:t>
            </a:r>
            <a:br>
              <a:rPr lang="da-DK"/>
            </a:br>
            <a:r>
              <a:rPr lang="da-DK"/>
              <a:t>	indsætte et objekt. Objektet fjernes</a:t>
            </a:r>
            <a:br>
              <a:rPr lang="da-DK"/>
            </a:br>
            <a:r>
              <a:rPr lang="da-DK"/>
              <a:t>	igen ved at trykke DELETE på</a:t>
            </a:r>
            <a:br>
              <a:rPr lang="da-DK"/>
            </a:br>
            <a:r>
              <a:rPr lang="da-DK"/>
              <a:t>	tastaturet. (Klik Nulstil på fanen</a:t>
            </a:r>
            <a:br>
              <a:rPr lang="da-DK"/>
            </a:br>
            <a:r>
              <a:rPr lang="da-DK"/>
              <a:t>	HJEM, hvis du ikke kan se</a:t>
            </a:r>
            <a:br>
              <a:rPr lang="da-DK"/>
            </a:br>
            <a:r>
              <a:rPr lang="da-DK"/>
              <a:t>	tekstboks/logo.)</a:t>
            </a:r>
            <a:endParaRPr lang="en-US"/>
          </a:p>
          <a:p>
            <a:endParaRPr lang="da-DK"/>
          </a:p>
        </p:txBody>
      </p:sp>
    </p:spTree>
    <p:extLst>
      <p:ext uri="{BB962C8B-B14F-4D97-AF65-F5344CB8AC3E}">
        <p14:creationId xmlns:p14="http://schemas.microsoft.com/office/powerpoint/2010/main" val="1967675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delt layout med objekt">
    <p:spTree>
      <p:nvGrpSpPr>
        <p:cNvPr id="1" name=""/>
        <p:cNvGrpSpPr/>
        <p:nvPr/>
      </p:nvGrpSpPr>
      <p:grpSpPr>
        <a:xfrm>
          <a:off x="0" y="0"/>
          <a:ext cx="0" cy="0"/>
          <a:chOff x="0" y="0"/>
          <a:chExt cx="0" cy="0"/>
        </a:xfrm>
      </p:grpSpPr>
      <p:sp>
        <p:nvSpPr>
          <p:cNvPr id="3" name="Pladsholder til billede 2">
            <a:extLst>
              <a:ext uri="{FF2B5EF4-FFF2-40B4-BE49-F238E27FC236}">
                <a16:creationId xmlns:a16="http://schemas.microsoft.com/office/drawing/2014/main" id="{A2A5415E-613A-4305-BD4D-9D81795A6F77}"/>
              </a:ext>
            </a:extLst>
          </p:cNvPr>
          <p:cNvSpPr>
            <a:spLocks noGrp="1"/>
          </p:cNvSpPr>
          <p:nvPr>
            <p:ph type="pic" sz="quarter" idx="14"/>
          </p:nvPr>
        </p:nvSpPr>
        <p:spPr>
          <a:xfrm>
            <a:off x="6096001" y="0"/>
            <a:ext cx="6096000" cy="6858000"/>
          </a:xfrm>
          <a:prstGeom prst="rect">
            <a:avLst/>
          </a:prstGeom>
        </p:spPr>
        <p:txBody>
          <a:bodyPr/>
          <a:lstStyle>
            <a:lvl1pPr>
              <a:defRPr>
                <a:solidFill>
                  <a:srgbClr val="1054CC"/>
                </a:solidFill>
              </a:defRPr>
            </a:lvl1pPr>
          </a:lstStyle>
          <a:p>
            <a:endParaRPr lang="da-DK"/>
          </a:p>
        </p:txBody>
      </p:sp>
      <p:sp>
        <p:nvSpPr>
          <p:cNvPr id="16" name="Pladsholder til tekst 12">
            <a:extLst>
              <a:ext uri="{FF2B5EF4-FFF2-40B4-BE49-F238E27FC236}">
                <a16:creationId xmlns:a16="http://schemas.microsoft.com/office/drawing/2014/main" id="{9E8C6199-32D0-48E0-8736-4F655E6ED119}"/>
              </a:ext>
            </a:extLst>
          </p:cNvPr>
          <p:cNvSpPr>
            <a:spLocks noGrp="1"/>
          </p:cNvSpPr>
          <p:nvPr>
            <p:ph type="body" sz="quarter" idx="12"/>
          </p:nvPr>
        </p:nvSpPr>
        <p:spPr>
          <a:xfrm>
            <a:off x="750888" y="1418095"/>
            <a:ext cx="4913312" cy="5091194"/>
          </a:xfrm>
          <a:prstGeom prst="rect">
            <a:avLst/>
          </a:prstGeom>
        </p:spPr>
        <p:txBody>
          <a:bodyPr/>
          <a:lstStyle>
            <a:lvl1pPr marL="0" indent="0">
              <a:buNone/>
              <a:defRPr>
                <a:solidFill>
                  <a:srgbClr val="1054CC"/>
                </a:solidFill>
                <a:latin typeface="+mj-lt"/>
              </a:defRPr>
            </a:lvl1pPr>
            <a:lvl2pPr>
              <a:defRPr>
                <a:solidFill>
                  <a:srgbClr val="1054CC"/>
                </a:solidFill>
                <a:latin typeface="+mj-lt"/>
              </a:defRPr>
            </a:lvl2pPr>
            <a:lvl3pPr>
              <a:defRPr>
                <a:solidFill>
                  <a:srgbClr val="1054CC"/>
                </a:solidFill>
                <a:latin typeface="+mj-lt"/>
              </a:defRPr>
            </a:lvl3pPr>
            <a:lvl4pPr>
              <a:defRPr>
                <a:solidFill>
                  <a:srgbClr val="1054CC"/>
                </a:solidFill>
                <a:latin typeface="+mj-lt"/>
              </a:defRPr>
            </a:lvl4pPr>
            <a:lvl5pPr>
              <a:defRPr>
                <a:solidFill>
                  <a:srgbClr val="1054CC"/>
                </a:solidFill>
                <a:latin typeface="+mj-lt"/>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Titel 1">
            <a:extLst>
              <a:ext uri="{FF2B5EF4-FFF2-40B4-BE49-F238E27FC236}">
                <a16:creationId xmlns:a16="http://schemas.microsoft.com/office/drawing/2014/main" id="{AC061377-C87B-4E95-940A-54648B703F21}"/>
              </a:ext>
            </a:extLst>
          </p:cNvPr>
          <p:cNvSpPr>
            <a:spLocks noGrp="1"/>
          </p:cNvSpPr>
          <p:nvPr>
            <p:ph type="title" hasCustomPrompt="1"/>
          </p:nvPr>
        </p:nvSpPr>
        <p:spPr>
          <a:xfrm>
            <a:off x="750888" y="365125"/>
            <a:ext cx="4913312" cy="859241"/>
          </a:xfrm>
          <a:prstGeom prst="rect">
            <a:avLst/>
          </a:prstGeom>
        </p:spPr>
        <p:txBody>
          <a:bodyPr/>
          <a:lstStyle>
            <a:lvl1pPr>
              <a:defRPr>
                <a:solidFill>
                  <a:srgbClr val="1054CC"/>
                </a:solidFill>
                <a:latin typeface="+mj-lt"/>
              </a:defRPr>
            </a:lvl1pPr>
          </a:lstStyle>
          <a:p>
            <a:r>
              <a:rPr lang="da-DK"/>
              <a:t>Overskrift</a:t>
            </a:r>
          </a:p>
        </p:txBody>
      </p:sp>
    </p:spTree>
    <p:extLst>
      <p:ext uri="{BB962C8B-B14F-4D97-AF65-F5344CB8AC3E}">
        <p14:creationId xmlns:p14="http://schemas.microsoft.com/office/powerpoint/2010/main" val="1358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eakpoint">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056FAD0-027C-4CE4-81C7-7E45843FAE4B}"/>
              </a:ext>
            </a:extLst>
          </p:cNvPr>
          <p:cNvSpPr>
            <a:spLocks noGrp="1"/>
          </p:cNvSpPr>
          <p:nvPr>
            <p:ph type="body" sz="quarter" idx="10" hasCustomPrompt="1"/>
          </p:nvPr>
        </p:nvSpPr>
        <p:spPr>
          <a:xfrm>
            <a:off x="0" y="2578100"/>
            <a:ext cx="12192000" cy="1701800"/>
          </a:xfrm>
          <a:prstGeom prst="rect">
            <a:avLst/>
          </a:prstGeom>
        </p:spPr>
        <p:txBody>
          <a:bodyPr anchor="ctr" anchorCtr="0">
            <a:normAutofit/>
          </a:bodyPr>
          <a:lstStyle>
            <a:lvl1pPr marL="0" indent="0" algn="ctr">
              <a:buNone/>
              <a:defRPr sz="13800" b="1" cap="all" baseline="0">
                <a:solidFill>
                  <a:schemeClr val="accent2">
                    <a:lumMod val="75000"/>
                  </a:schemeClr>
                </a:solidFill>
                <a:latin typeface="+mj-lt"/>
              </a:defRPr>
            </a:lvl1pPr>
          </a:lstStyle>
          <a:p>
            <a:pPr lvl="0"/>
            <a:r>
              <a:rPr lang="da-DK"/>
              <a:t>TEKST BAG</a:t>
            </a:r>
          </a:p>
        </p:txBody>
      </p:sp>
      <p:sp>
        <p:nvSpPr>
          <p:cNvPr id="3" name="Titel 2">
            <a:extLst>
              <a:ext uri="{FF2B5EF4-FFF2-40B4-BE49-F238E27FC236}">
                <a16:creationId xmlns:a16="http://schemas.microsoft.com/office/drawing/2014/main" id="{B3FBBDBE-D278-4119-8167-94630EA3F6D0}"/>
              </a:ext>
            </a:extLst>
          </p:cNvPr>
          <p:cNvSpPr>
            <a:spLocks noGrp="1"/>
          </p:cNvSpPr>
          <p:nvPr>
            <p:ph type="title" hasCustomPrompt="1"/>
          </p:nvPr>
        </p:nvSpPr>
        <p:spPr>
          <a:xfrm>
            <a:off x="0" y="2766218"/>
            <a:ext cx="12192000" cy="1325563"/>
          </a:xfrm>
          <a:prstGeom prst="rect">
            <a:avLst/>
          </a:prstGeom>
        </p:spPr>
        <p:txBody>
          <a:bodyPr anchor="ctr"/>
          <a:lstStyle>
            <a:lvl1pPr algn="ctr">
              <a:defRPr sz="3600">
                <a:solidFill>
                  <a:schemeClr val="accent4">
                    <a:lumMod val="20000"/>
                    <a:lumOff val="80000"/>
                  </a:schemeClr>
                </a:solidFill>
              </a:defRPr>
            </a:lvl1pPr>
          </a:lstStyle>
          <a:p>
            <a:r>
              <a:rPr lang="da-DK"/>
              <a:t>Indsæt tekst foran</a:t>
            </a:r>
          </a:p>
        </p:txBody>
      </p:sp>
    </p:spTree>
    <p:extLst>
      <p:ext uri="{BB962C8B-B14F-4D97-AF65-F5344CB8AC3E}">
        <p14:creationId xmlns:p14="http://schemas.microsoft.com/office/powerpoint/2010/main" val="3154446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entreret layout med to 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8255B9-ECA0-4053-BCC7-CA14954DF2AF}"/>
              </a:ext>
            </a:extLst>
          </p:cNvPr>
          <p:cNvSpPr>
            <a:spLocks noGrp="1"/>
          </p:cNvSpPr>
          <p:nvPr>
            <p:ph type="title" hasCustomPrompt="1"/>
          </p:nvPr>
        </p:nvSpPr>
        <p:spPr>
          <a:xfrm>
            <a:off x="838200" y="365125"/>
            <a:ext cx="10515600" cy="1325563"/>
          </a:xfrm>
          <a:prstGeom prst="rect">
            <a:avLst/>
          </a:prstGeom>
        </p:spPr>
        <p:txBody>
          <a:bodyPr/>
          <a:lstStyle>
            <a:lvl1pPr>
              <a:defRPr>
                <a:solidFill>
                  <a:srgbClr val="1054CC"/>
                </a:solidFill>
                <a:latin typeface="+mj-lt"/>
              </a:defRPr>
            </a:lvl1pPr>
          </a:lstStyle>
          <a:p>
            <a:r>
              <a:rPr lang="da-DK"/>
              <a:t>Overskrift</a:t>
            </a:r>
          </a:p>
        </p:txBody>
      </p:sp>
      <p:sp>
        <p:nvSpPr>
          <p:cNvPr id="5" name="Pladsholder til billede 4">
            <a:extLst>
              <a:ext uri="{FF2B5EF4-FFF2-40B4-BE49-F238E27FC236}">
                <a16:creationId xmlns:a16="http://schemas.microsoft.com/office/drawing/2014/main" id="{C56910D0-E97F-4561-ADA3-147797F50C9F}"/>
              </a:ext>
            </a:extLst>
          </p:cNvPr>
          <p:cNvSpPr>
            <a:spLocks noGrp="1"/>
          </p:cNvSpPr>
          <p:nvPr>
            <p:ph type="pic" sz="quarter" idx="11"/>
          </p:nvPr>
        </p:nvSpPr>
        <p:spPr>
          <a:xfrm>
            <a:off x="861446" y="2038350"/>
            <a:ext cx="4999497" cy="4112779"/>
          </a:xfrm>
          <a:prstGeom prst="rect">
            <a:avLst/>
          </a:prstGeom>
        </p:spPr>
        <p:txBody>
          <a:bodyPr/>
          <a:lstStyle>
            <a:lvl1pPr>
              <a:defRPr>
                <a:solidFill>
                  <a:srgbClr val="1054CC"/>
                </a:solidFill>
              </a:defRPr>
            </a:lvl1pPr>
          </a:lstStyle>
          <a:p>
            <a:endParaRPr lang="da-DK"/>
          </a:p>
        </p:txBody>
      </p:sp>
      <p:sp>
        <p:nvSpPr>
          <p:cNvPr id="8" name="Pladsholder til billede 4">
            <a:extLst>
              <a:ext uri="{FF2B5EF4-FFF2-40B4-BE49-F238E27FC236}">
                <a16:creationId xmlns:a16="http://schemas.microsoft.com/office/drawing/2014/main" id="{8104C21B-DAD1-4193-BB33-A5F42E1D0F06}"/>
              </a:ext>
            </a:extLst>
          </p:cNvPr>
          <p:cNvSpPr>
            <a:spLocks noGrp="1"/>
          </p:cNvSpPr>
          <p:nvPr>
            <p:ph type="pic" sz="quarter" idx="12"/>
          </p:nvPr>
        </p:nvSpPr>
        <p:spPr>
          <a:xfrm>
            <a:off x="6354303" y="2038350"/>
            <a:ext cx="4999497" cy="4112779"/>
          </a:xfrm>
          <a:prstGeom prst="rect">
            <a:avLst/>
          </a:prstGeom>
        </p:spPr>
        <p:txBody>
          <a:bodyPr/>
          <a:lstStyle>
            <a:lvl1pPr>
              <a:defRPr>
                <a:solidFill>
                  <a:srgbClr val="1054CC"/>
                </a:solidFill>
              </a:defRPr>
            </a:lvl1pPr>
          </a:lstStyle>
          <a:p>
            <a:endParaRPr lang="da-DK"/>
          </a:p>
        </p:txBody>
      </p:sp>
    </p:spTree>
    <p:extLst>
      <p:ext uri="{BB962C8B-B14F-4D97-AF65-F5344CB8AC3E}">
        <p14:creationId xmlns:p14="http://schemas.microsoft.com/office/powerpoint/2010/main" val="29145605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ggrund skabelon 1">
    <p:spTree>
      <p:nvGrpSpPr>
        <p:cNvPr id="1" name=""/>
        <p:cNvGrpSpPr/>
        <p:nvPr/>
      </p:nvGrpSpPr>
      <p:grpSpPr>
        <a:xfrm>
          <a:off x="0" y="0"/>
          <a:ext cx="0" cy="0"/>
          <a:chOff x="0" y="0"/>
          <a:chExt cx="0" cy="0"/>
        </a:xfrm>
      </p:grpSpPr>
      <p:pic>
        <p:nvPicPr>
          <p:cNvPr id="6" name="Grafik 5" descr="Database">
            <a:extLst>
              <a:ext uri="{FF2B5EF4-FFF2-40B4-BE49-F238E27FC236}">
                <a16:creationId xmlns:a16="http://schemas.microsoft.com/office/drawing/2014/main" id="{0B9336EA-EADC-4EF1-B46D-95AA1B44825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4981" b="11314"/>
          <a:stretch/>
        </p:blipFill>
        <p:spPr>
          <a:xfrm>
            <a:off x="-1" y="2909646"/>
            <a:ext cx="3339885" cy="3948354"/>
          </a:xfrm>
          <a:prstGeom prst="rect">
            <a:avLst/>
          </a:prstGeom>
        </p:spPr>
      </p:pic>
      <p:pic>
        <p:nvPicPr>
          <p:cNvPr id="8" name="Grafik 7">
            <a:extLst>
              <a:ext uri="{FF2B5EF4-FFF2-40B4-BE49-F238E27FC236}">
                <a16:creationId xmlns:a16="http://schemas.microsoft.com/office/drawing/2014/main" id="{04F4FBAF-0B49-4013-9F27-8F77CC35BA5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093418" y="0"/>
            <a:ext cx="6098582" cy="6098582"/>
          </a:xfrm>
          <a:prstGeom prst="rect">
            <a:avLst/>
          </a:prstGeom>
        </p:spPr>
      </p:pic>
      <p:sp>
        <p:nvSpPr>
          <p:cNvPr id="4" name="Titel 1">
            <a:extLst>
              <a:ext uri="{FF2B5EF4-FFF2-40B4-BE49-F238E27FC236}">
                <a16:creationId xmlns:a16="http://schemas.microsoft.com/office/drawing/2014/main" id="{E91D108F-F4F9-493D-8603-EE6BA08CA0D1}"/>
              </a:ext>
            </a:extLst>
          </p:cNvPr>
          <p:cNvSpPr>
            <a:spLocks noGrp="1"/>
          </p:cNvSpPr>
          <p:nvPr>
            <p:ph type="title" hasCustomPrompt="1"/>
          </p:nvPr>
        </p:nvSpPr>
        <p:spPr>
          <a:xfrm>
            <a:off x="750888" y="365125"/>
            <a:ext cx="10602912" cy="859241"/>
          </a:xfrm>
          <a:prstGeom prst="rect">
            <a:avLst/>
          </a:prstGeom>
        </p:spPr>
        <p:txBody>
          <a:bodyPr/>
          <a:lstStyle>
            <a:lvl1pPr>
              <a:defRPr>
                <a:solidFill>
                  <a:srgbClr val="1054CC"/>
                </a:solidFill>
                <a:latin typeface="+mj-lt"/>
              </a:defRPr>
            </a:lvl1pPr>
          </a:lstStyle>
          <a:p>
            <a:r>
              <a:rPr lang="da-DK"/>
              <a:t>Overskrift</a:t>
            </a:r>
          </a:p>
        </p:txBody>
      </p:sp>
      <p:sp>
        <p:nvSpPr>
          <p:cNvPr id="5" name="Pladsholder til tekst 12">
            <a:extLst>
              <a:ext uri="{FF2B5EF4-FFF2-40B4-BE49-F238E27FC236}">
                <a16:creationId xmlns:a16="http://schemas.microsoft.com/office/drawing/2014/main" id="{AFD6BE0B-1D34-4C2B-8212-42535857FFEF}"/>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rgbClr val="1054CC"/>
                </a:solidFill>
                <a:latin typeface="+mj-lt"/>
              </a:defRPr>
            </a:lvl1pPr>
            <a:lvl2pPr>
              <a:defRPr>
                <a:solidFill>
                  <a:srgbClr val="1054CC"/>
                </a:solidFill>
                <a:latin typeface="+mj-lt"/>
              </a:defRPr>
            </a:lvl2pPr>
            <a:lvl3pPr>
              <a:defRPr>
                <a:solidFill>
                  <a:srgbClr val="1054CC"/>
                </a:solidFill>
                <a:latin typeface="+mj-lt"/>
              </a:defRPr>
            </a:lvl3pPr>
            <a:lvl4pPr>
              <a:defRPr>
                <a:solidFill>
                  <a:srgbClr val="1054CC"/>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23981995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ggrund skabelon 4">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ED057C8-55AF-4738-B59A-703D2927A3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69803" y="-242001"/>
            <a:ext cx="6013343" cy="6013343"/>
          </a:xfrm>
          <a:prstGeom prst="rect">
            <a:avLst/>
          </a:prstGeom>
        </p:spPr>
      </p:pic>
      <p:pic>
        <p:nvPicPr>
          <p:cNvPr id="7" name="Grafik 6" descr="Enkelt tandhjul">
            <a:extLst>
              <a:ext uri="{FF2B5EF4-FFF2-40B4-BE49-F238E27FC236}">
                <a16:creationId xmlns:a16="http://schemas.microsoft.com/office/drawing/2014/main" id="{B84B4020-3F90-4E15-9D31-925AE93FA586}"/>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50000" b="50000"/>
          <a:stretch/>
        </p:blipFill>
        <p:spPr>
          <a:xfrm>
            <a:off x="0" y="3524573"/>
            <a:ext cx="3333427" cy="3333428"/>
          </a:xfrm>
          <a:prstGeom prst="rect">
            <a:avLst/>
          </a:prstGeom>
        </p:spPr>
      </p:pic>
      <p:sp>
        <p:nvSpPr>
          <p:cNvPr id="5" name="Titel 1">
            <a:extLst>
              <a:ext uri="{FF2B5EF4-FFF2-40B4-BE49-F238E27FC236}">
                <a16:creationId xmlns:a16="http://schemas.microsoft.com/office/drawing/2014/main" id="{7C764938-0BF6-480D-BDB3-244222ED60DC}"/>
              </a:ext>
            </a:extLst>
          </p:cNvPr>
          <p:cNvSpPr>
            <a:spLocks noGrp="1"/>
          </p:cNvSpPr>
          <p:nvPr>
            <p:ph type="title" hasCustomPrompt="1"/>
          </p:nvPr>
        </p:nvSpPr>
        <p:spPr>
          <a:xfrm>
            <a:off x="750888" y="365125"/>
            <a:ext cx="10602912" cy="859241"/>
          </a:xfrm>
          <a:prstGeom prst="rect">
            <a:avLst/>
          </a:prstGeom>
        </p:spPr>
        <p:txBody>
          <a:bodyPr/>
          <a:lstStyle>
            <a:lvl1pPr>
              <a:defRPr>
                <a:solidFill>
                  <a:srgbClr val="1054CC"/>
                </a:solidFill>
                <a:latin typeface="+mj-lt"/>
              </a:defRPr>
            </a:lvl1pPr>
          </a:lstStyle>
          <a:p>
            <a:r>
              <a:rPr lang="da-DK"/>
              <a:t>Overskrift</a:t>
            </a:r>
          </a:p>
        </p:txBody>
      </p:sp>
      <p:sp>
        <p:nvSpPr>
          <p:cNvPr id="6" name="Pladsholder til tekst 12">
            <a:extLst>
              <a:ext uri="{FF2B5EF4-FFF2-40B4-BE49-F238E27FC236}">
                <a16:creationId xmlns:a16="http://schemas.microsoft.com/office/drawing/2014/main" id="{7188FD73-D6DB-4AA7-B3B0-E55BB0832ED6}"/>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rgbClr val="1054CC"/>
                </a:solidFill>
                <a:latin typeface="+mj-lt"/>
              </a:defRPr>
            </a:lvl1pPr>
            <a:lvl2pPr>
              <a:defRPr>
                <a:solidFill>
                  <a:srgbClr val="1054CC"/>
                </a:solidFill>
                <a:latin typeface="+mj-lt"/>
              </a:defRPr>
            </a:lvl2pPr>
            <a:lvl3pPr>
              <a:defRPr>
                <a:solidFill>
                  <a:srgbClr val="1054CC"/>
                </a:solidFill>
                <a:latin typeface="+mj-lt"/>
              </a:defRPr>
            </a:lvl3pPr>
            <a:lvl4pPr>
              <a:defRPr>
                <a:solidFill>
                  <a:srgbClr val="1054CC"/>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1542244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aggrund skabelon 2">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8BE958A0-A0ED-40BA-A372-B6D2E0DBA3E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65" b="4845"/>
          <a:stretch/>
        </p:blipFill>
        <p:spPr>
          <a:xfrm>
            <a:off x="0" y="1664615"/>
            <a:ext cx="4946705" cy="5193385"/>
          </a:xfrm>
          <a:prstGeom prst="rect">
            <a:avLst/>
          </a:prstGeom>
        </p:spPr>
      </p:pic>
      <p:pic>
        <p:nvPicPr>
          <p:cNvPr id="3" name="Grafik 2" descr="Lås">
            <a:extLst>
              <a:ext uri="{FF2B5EF4-FFF2-40B4-BE49-F238E27FC236}">
                <a16:creationId xmlns:a16="http://schemas.microsoft.com/office/drawing/2014/main" id="{6169F14C-F64F-42FD-A512-5188BF7B1B79}"/>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0701" t="14159" r="25890" b="-1417"/>
          <a:stretch/>
        </p:blipFill>
        <p:spPr>
          <a:xfrm>
            <a:off x="6641024" y="0"/>
            <a:ext cx="5550976" cy="5711125"/>
          </a:xfrm>
          <a:prstGeom prst="rect">
            <a:avLst/>
          </a:prstGeom>
        </p:spPr>
      </p:pic>
      <p:sp>
        <p:nvSpPr>
          <p:cNvPr id="5" name="Titel 1">
            <a:extLst>
              <a:ext uri="{FF2B5EF4-FFF2-40B4-BE49-F238E27FC236}">
                <a16:creationId xmlns:a16="http://schemas.microsoft.com/office/drawing/2014/main" id="{4F152F7B-408E-4C14-968F-0DEFA453E5B0}"/>
              </a:ext>
            </a:extLst>
          </p:cNvPr>
          <p:cNvSpPr>
            <a:spLocks noGrp="1"/>
          </p:cNvSpPr>
          <p:nvPr>
            <p:ph type="title" hasCustomPrompt="1"/>
          </p:nvPr>
        </p:nvSpPr>
        <p:spPr>
          <a:xfrm>
            <a:off x="750888" y="365125"/>
            <a:ext cx="10602912" cy="859241"/>
          </a:xfrm>
          <a:prstGeom prst="rect">
            <a:avLst/>
          </a:prstGeom>
        </p:spPr>
        <p:txBody>
          <a:bodyPr/>
          <a:lstStyle>
            <a:lvl1pPr>
              <a:defRPr>
                <a:solidFill>
                  <a:srgbClr val="1054CC"/>
                </a:solidFill>
                <a:latin typeface="+mj-lt"/>
              </a:defRPr>
            </a:lvl1pPr>
          </a:lstStyle>
          <a:p>
            <a:r>
              <a:rPr lang="da-DK"/>
              <a:t>Overskrift</a:t>
            </a:r>
          </a:p>
        </p:txBody>
      </p:sp>
      <p:sp>
        <p:nvSpPr>
          <p:cNvPr id="6" name="Pladsholder til tekst 12">
            <a:extLst>
              <a:ext uri="{FF2B5EF4-FFF2-40B4-BE49-F238E27FC236}">
                <a16:creationId xmlns:a16="http://schemas.microsoft.com/office/drawing/2014/main" id="{FA4EB270-6205-442C-A28C-CBD70BFB24CF}"/>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rgbClr val="1054CC"/>
                </a:solidFill>
                <a:latin typeface="+mj-lt"/>
              </a:defRPr>
            </a:lvl1pPr>
            <a:lvl2pPr>
              <a:defRPr>
                <a:solidFill>
                  <a:srgbClr val="1054CC"/>
                </a:solidFill>
                <a:latin typeface="+mj-lt"/>
              </a:defRPr>
            </a:lvl2pPr>
            <a:lvl3pPr>
              <a:defRPr>
                <a:solidFill>
                  <a:srgbClr val="1054CC"/>
                </a:solidFill>
                <a:latin typeface="+mj-lt"/>
              </a:defRPr>
            </a:lvl3pPr>
            <a:lvl4pPr>
              <a:defRPr>
                <a:solidFill>
                  <a:srgbClr val="1054CC"/>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10380670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om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262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en-US"/>
          </a:p>
        </p:txBody>
      </p:sp>
      <p:sp>
        <p:nvSpPr>
          <p:cNvPr id="3" name="Pladsholder til dato 2"/>
          <p:cNvSpPr>
            <a:spLocks noGrp="1"/>
          </p:cNvSpPr>
          <p:nvPr>
            <p:ph type="dt" sz="half" idx="10"/>
          </p:nvPr>
        </p:nvSpPr>
        <p:spPr/>
        <p:txBody>
          <a:bodyPr/>
          <a:lstStyle/>
          <a:p>
            <a:fld id="{A20235F4-D8D1-40DD-8C02-7CB6E5C72073}" type="datetimeFigureOut">
              <a:rPr lang="en-US" smtClean="0"/>
              <a:t>2/24/2022</a:t>
            </a:fld>
            <a:endParaRPr lang="en-US"/>
          </a:p>
        </p:txBody>
      </p:sp>
      <p:sp>
        <p:nvSpPr>
          <p:cNvPr id="4" name="Pladsholder til sidefod 3"/>
          <p:cNvSpPr>
            <a:spLocks noGrp="1"/>
          </p:cNvSpPr>
          <p:nvPr>
            <p:ph type="ftr" sz="quarter" idx="11"/>
          </p:nvPr>
        </p:nvSpPr>
        <p:spPr/>
        <p:txBody>
          <a:bodyPr/>
          <a:lstStyle/>
          <a:p>
            <a:r>
              <a:rPr lang="en-US"/>
              <a:t>
              </a:t>
            </a:r>
          </a:p>
        </p:txBody>
      </p:sp>
      <p:sp>
        <p:nvSpPr>
          <p:cNvPr id="5" name="Pladsholder til diasnummer 4"/>
          <p:cNvSpPr>
            <a:spLocks noGrp="1"/>
          </p:cNvSpPr>
          <p:nvPr>
            <p:ph type="sldNum" sz="quarter" idx="12"/>
          </p:nvPr>
        </p:nvSpPr>
        <p:spPr/>
        <p:txBody>
          <a:bodyPr/>
          <a:lstStyle/>
          <a:p>
            <a:fld id="{5D63841E-FDE4-4F95-B5AA-F5EB88A7EDBE}" type="slidenum">
              <a:rPr lang="en-US" smtClean="0"/>
              <a:t>‹nr.›</a:t>
            </a:fld>
            <a:endParaRPr lang="en-US"/>
          </a:p>
        </p:txBody>
      </p:sp>
    </p:spTree>
    <p:extLst>
      <p:ext uri="{BB962C8B-B14F-4D97-AF65-F5344CB8AC3E}">
        <p14:creationId xmlns:p14="http://schemas.microsoft.com/office/powerpoint/2010/main" val="6649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reret layout med 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8255B9-ECA0-4053-BCC7-CA14954DF2AF}"/>
              </a:ext>
            </a:extLst>
          </p:cNvPr>
          <p:cNvSpPr>
            <a:spLocks noGrp="1"/>
          </p:cNvSpPr>
          <p:nvPr>
            <p:ph type="title" hasCustomPrompt="1"/>
          </p:nvPr>
        </p:nvSpPr>
        <p:spPr>
          <a:xfrm>
            <a:off x="750888" y="365125"/>
            <a:ext cx="10602912" cy="859241"/>
          </a:xfrm>
          <a:prstGeom prst="rect">
            <a:avLst/>
          </a:prstGeom>
        </p:spPr>
        <p:txBody>
          <a:bodyPr/>
          <a:lstStyle>
            <a:lvl1pPr>
              <a:defRPr>
                <a:solidFill>
                  <a:schemeClr val="bg1"/>
                </a:solidFill>
                <a:latin typeface="+mj-lt"/>
              </a:defRPr>
            </a:lvl1pPr>
          </a:lstStyle>
          <a:p>
            <a:r>
              <a:rPr lang="da-DK"/>
              <a:t>Overskrift</a:t>
            </a:r>
          </a:p>
        </p:txBody>
      </p:sp>
      <p:sp>
        <p:nvSpPr>
          <p:cNvPr id="4" name="Pladsholder til tekst 12">
            <a:extLst>
              <a:ext uri="{FF2B5EF4-FFF2-40B4-BE49-F238E27FC236}">
                <a16:creationId xmlns:a16="http://schemas.microsoft.com/office/drawing/2014/main" id="{BCE7128E-87D3-4FF4-B71A-BB69B141E99B}"/>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148563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screen billede med tekstboks">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E6F3B18F-A2FA-4173-B2B7-413832A80916}"/>
              </a:ext>
            </a:extLst>
          </p:cNvPr>
          <p:cNvSpPr>
            <a:spLocks noGrp="1"/>
          </p:cNvSpPr>
          <p:nvPr>
            <p:ph type="pic" sz="quarter" idx="10"/>
          </p:nvPr>
        </p:nvSpPr>
        <p:spPr>
          <a:xfrm>
            <a:off x="0" y="0"/>
            <a:ext cx="12192000" cy="6858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mj-lt"/>
              <a:buNone/>
              <a:tabLst/>
              <a:defRPr>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mj-lt"/>
              <a:buNone/>
              <a:tabLst/>
              <a:defRPr/>
            </a:pPr>
            <a:r>
              <a:rPr lang="da-DK"/>
              <a:t>Klik på ikonet for at tilføje et billede</a:t>
            </a:r>
          </a:p>
        </p:txBody>
      </p:sp>
      <p:sp>
        <p:nvSpPr>
          <p:cNvPr id="7" name="Pladsholder til tekst 6">
            <a:extLst>
              <a:ext uri="{FF2B5EF4-FFF2-40B4-BE49-F238E27FC236}">
                <a16:creationId xmlns:a16="http://schemas.microsoft.com/office/drawing/2014/main" id="{4C3ABA8E-5278-4EE6-9A34-94C6085418F2}"/>
              </a:ext>
            </a:extLst>
          </p:cNvPr>
          <p:cNvSpPr>
            <a:spLocks noGrp="1"/>
          </p:cNvSpPr>
          <p:nvPr>
            <p:ph type="body" sz="quarter" idx="11"/>
          </p:nvPr>
        </p:nvSpPr>
        <p:spPr>
          <a:xfrm>
            <a:off x="7182296" y="634452"/>
            <a:ext cx="4614862" cy="5391150"/>
          </a:xfrm>
          <a:prstGeom prst="rect">
            <a:avLst/>
          </a:prstGeom>
          <a:solidFill>
            <a:schemeClr val="tx2">
              <a:alpha val="70000"/>
            </a:schemeClr>
          </a:solidFill>
          <a:ln>
            <a:noFill/>
          </a:ln>
        </p:spPr>
        <p:txBody>
          <a:bodyPr/>
          <a:lstStyle>
            <a:lvl1pPr marL="0" indent="0">
              <a:buNone/>
              <a:defRPr>
                <a:solidFill>
                  <a:schemeClr val="bg1"/>
                </a:solidFill>
                <a:latin typeface="+mj-lt"/>
              </a:defRPr>
            </a:lvl1pPr>
            <a:lvl2pPr marL="457200" indent="0">
              <a:buNone/>
              <a:defRPr>
                <a:solidFill>
                  <a:schemeClr val="bg1"/>
                </a:solidFill>
                <a:latin typeface="+mj-lt"/>
              </a:defRPr>
            </a:lvl2pPr>
            <a:lvl3pPr marL="914400" indent="0">
              <a:buNone/>
              <a:defRPr>
                <a:solidFill>
                  <a:schemeClr val="bg1"/>
                </a:solidFill>
                <a:latin typeface="+mj-lt"/>
              </a:defRPr>
            </a:lvl3pPr>
            <a:lvl4pPr marL="1371600" indent="0">
              <a:buNone/>
              <a:defRPr>
                <a:solidFill>
                  <a:schemeClr val="bg1"/>
                </a:solidFill>
                <a:latin typeface="+mj-lt"/>
              </a:defRPr>
            </a:lvl4pPr>
            <a:lvl5pPr marL="1828800" indent="0">
              <a:buNone/>
              <a:defRPr>
                <a:solidFill>
                  <a:schemeClr val="bg1"/>
                </a:solidFill>
                <a:latin typeface="+mj-lt"/>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48460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screen billede">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E6F3B18F-A2FA-4173-B2B7-413832A80916}"/>
              </a:ext>
            </a:extLst>
          </p:cNvPr>
          <p:cNvSpPr>
            <a:spLocks noGrp="1"/>
          </p:cNvSpPr>
          <p:nvPr>
            <p:ph type="pic" sz="quarter" idx="10"/>
          </p:nvPr>
        </p:nvSpPr>
        <p:spPr>
          <a:xfrm>
            <a:off x="0" y="0"/>
            <a:ext cx="12192000" cy="6858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mj-lt"/>
              <a:buNone/>
              <a:tabLst/>
              <a:defRPr>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mj-lt"/>
              <a:buNone/>
              <a:tabLst/>
              <a:defRPr/>
            </a:pPr>
            <a:r>
              <a:rPr lang="da-DK"/>
              <a:t>Klik på ikonet for at tilføje et billede</a:t>
            </a:r>
          </a:p>
        </p:txBody>
      </p:sp>
    </p:spTree>
    <p:extLst>
      <p:ext uri="{BB962C8B-B14F-4D97-AF65-F5344CB8AC3E}">
        <p14:creationId xmlns:p14="http://schemas.microsoft.com/office/powerpoint/2010/main" val="61268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pdelt layout med objekt">
    <p:spTree>
      <p:nvGrpSpPr>
        <p:cNvPr id="1" name=""/>
        <p:cNvGrpSpPr/>
        <p:nvPr/>
      </p:nvGrpSpPr>
      <p:grpSpPr>
        <a:xfrm>
          <a:off x="0" y="0"/>
          <a:ext cx="0" cy="0"/>
          <a:chOff x="0" y="0"/>
          <a:chExt cx="0" cy="0"/>
        </a:xfrm>
      </p:grpSpPr>
      <p:sp>
        <p:nvSpPr>
          <p:cNvPr id="3" name="Pladsholder til billede 2">
            <a:extLst>
              <a:ext uri="{FF2B5EF4-FFF2-40B4-BE49-F238E27FC236}">
                <a16:creationId xmlns:a16="http://schemas.microsoft.com/office/drawing/2014/main" id="{E1280DFF-C575-4C54-8E74-235BC1F4795E}"/>
              </a:ext>
            </a:extLst>
          </p:cNvPr>
          <p:cNvSpPr>
            <a:spLocks noGrp="1"/>
          </p:cNvSpPr>
          <p:nvPr>
            <p:ph type="pic" sz="quarter" idx="15" hasCustomPrompt="1"/>
          </p:nvPr>
        </p:nvSpPr>
        <p:spPr>
          <a:xfrm>
            <a:off x="6096000" y="0"/>
            <a:ext cx="6096000" cy="6858000"/>
          </a:xfrm>
          <a:prstGeom prst="rect">
            <a:avLst/>
          </a:prstGeom>
        </p:spPr>
        <p:txBody>
          <a:bodyPr/>
          <a:lstStyle>
            <a:lvl1pPr marL="457200" indent="-457200">
              <a:buFont typeface="Arial" panose="020B0604020202020204" pitchFamily="34" charset="0"/>
              <a:buChar char="•"/>
              <a:defRPr>
                <a:solidFill>
                  <a:schemeClr val="accent4">
                    <a:lumMod val="20000"/>
                    <a:lumOff val="80000"/>
                  </a:schemeClr>
                </a:solidFill>
              </a:defRPr>
            </a:lvl1pPr>
          </a:lstStyle>
          <a:p>
            <a:r>
              <a:rPr lang="da-DK"/>
              <a:t>Billede</a:t>
            </a:r>
          </a:p>
        </p:txBody>
      </p:sp>
      <p:sp>
        <p:nvSpPr>
          <p:cNvPr id="7" name="Pladsholder til tekst 12">
            <a:extLst>
              <a:ext uri="{FF2B5EF4-FFF2-40B4-BE49-F238E27FC236}">
                <a16:creationId xmlns:a16="http://schemas.microsoft.com/office/drawing/2014/main" id="{752AF0F1-844C-4C82-9C9D-F8E50DEA9241}"/>
              </a:ext>
            </a:extLst>
          </p:cNvPr>
          <p:cNvSpPr>
            <a:spLocks noGrp="1"/>
          </p:cNvSpPr>
          <p:nvPr>
            <p:ph type="body" sz="quarter" idx="14"/>
          </p:nvPr>
        </p:nvSpPr>
        <p:spPr>
          <a:xfrm>
            <a:off x="750887" y="1394847"/>
            <a:ext cx="4913311" cy="5005953"/>
          </a:xfrm>
          <a:prstGeom prst="rect">
            <a:avLst/>
          </a:prstGeom>
        </p:spPr>
        <p:txBody>
          <a:bodyPr/>
          <a:lstStyle>
            <a:lvl1pPr marL="0" indent="0">
              <a:buNone/>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
        <p:nvSpPr>
          <p:cNvPr id="6" name="Titel 1">
            <a:extLst>
              <a:ext uri="{FF2B5EF4-FFF2-40B4-BE49-F238E27FC236}">
                <a16:creationId xmlns:a16="http://schemas.microsoft.com/office/drawing/2014/main" id="{D59D30B2-3F28-4310-980D-8F2858AD97CC}"/>
              </a:ext>
            </a:extLst>
          </p:cNvPr>
          <p:cNvSpPr>
            <a:spLocks noGrp="1"/>
          </p:cNvSpPr>
          <p:nvPr>
            <p:ph type="title" hasCustomPrompt="1"/>
          </p:nvPr>
        </p:nvSpPr>
        <p:spPr>
          <a:xfrm>
            <a:off x="750888" y="365125"/>
            <a:ext cx="4913310" cy="859241"/>
          </a:xfrm>
          <a:prstGeom prst="rect">
            <a:avLst/>
          </a:prstGeom>
        </p:spPr>
        <p:txBody>
          <a:bodyPr/>
          <a:lstStyle>
            <a:lvl1pPr>
              <a:defRPr>
                <a:solidFill>
                  <a:schemeClr val="bg1"/>
                </a:solidFill>
                <a:latin typeface="+mj-lt"/>
              </a:defRPr>
            </a:lvl1pPr>
          </a:lstStyle>
          <a:p>
            <a:r>
              <a:rPr lang="da-DK"/>
              <a:t>Overskrift</a:t>
            </a:r>
          </a:p>
        </p:txBody>
      </p:sp>
    </p:spTree>
    <p:extLst>
      <p:ext uri="{BB962C8B-B14F-4D97-AF65-F5344CB8AC3E}">
        <p14:creationId xmlns:p14="http://schemas.microsoft.com/office/powerpoint/2010/main" val="274402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entreret layout med to 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8255B9-ECA0-4053-BCC7-CA14954DF2AF}"/>
              </a:ext>
            </a:extLst>
          </p:cNvPr>
          <p:cNvSpPr>
            <a:spLocks noGrp="1"/>
          </p:cNvSpPr>
          <p:nvPr>
            <p:ph type="title" hasCustomPrompt="1"/>
          </p:nvPr>
        </p:nvSpPr>
        <p:spPr>
          <a:xfrm>
            <a:off x="838200" y="365125"/>
            <a:ext cx="10515600" cy="1325563"/>
          </a:xfrm>
          <a:prstGeom prst="rect">
            <a:avLst/>
          </a:prstGeom>
        </p:spPr>
        <p:txBody>
          <a:bodyPr/>
          <a:lstStyle>
            <a:lvl1pPr>
              <a:defRPr>
                <a:solidFill>
                  <a:schemeClr val="bg1"/>
                </a:solidFill>
                <a:latin typeface="+mj-lt"/>
              </a:defRPr>
            </a:lvl1pPr>
          </a:lstStyle>
          <a:p>
            <a:r>
              <a:rPr lang="da-DK"/>
              <a:t>Overskrift</a:t>
            </a:r>
          </a:p>
        </p:txBody>
      </p:sp>
      <p:sp>
        <p:nvSpPr>
          <p:cNvPr id="5" name="Pladsholder til billede 4">
            <a:extLst>
              <a:ext uri="{FF2B5EF4-FFF2-40B4-BE49-F238E27FC236}">
                <a16:creationId xmlns:a16="http://schemas.microsoft.com/office/drawing/2014/main" id="{15883975-0F93-4D72-88C3-A7C3BC5B442D}"/>
              </a:ext>
            </a:extLst>
          </p:cNvPr>
          <p:cNvSpPr>
            <a:spLocks noGrp="1"/>
          </p:cNvSpPr>
          <p:nvPr>
            <p:ph type="pic" sz="quarter" idx="11"/>
          </p:nvPr>
        </p:nvSpPr>
        <p:spPr>
          <a:xfrm>
            <a:off x="838200" y="2038027"/>
            <a:ext cx="5022743" cy="4113101"/>
          </a:xfrm>
          <a:prstGeom prst="rect">
            <a:avLst/>
          </a:prstGeom>
        </p:spPr>
        <p:txBody>
          <a:bodyPr/>
          <a:lstStyle>
            <a:lvl1pPr>
              <a:defRPr>
                <a:solidFill>
                  <a:schemeClr val="bg1"/>
                </a:solidFill>
              </a:defRPr>
            </a:lvl1pPr>
          </a:lstStyle>
          <a:p>
            <a:r>
              <a:rPr lang="da-DK"/>
              <a:t>Klik på ikonet for at tilføje et billede</a:t>
            </a:r>
          </a:p>
        </p:txBody>
      </p:sp>
      <p:sp>
        <p:nvSpPr>
          <p:cNvPr id="8" name="Pladsholder til billede 4">
            <a:extLst>
              <a:ext uri="{FF2B5EF4-FFF2-40B4-BE49-F238E27FC236}">
                <a16:creationId xmlns:a16="http://schemas.microsoft.com/office/drawing/2014/main" id="{7BB563E1-BE78-4859-A127-A9FA7C297334}"/>
              </a:ext>
            </a:extLst>
          </p:cNvPr>
          <p:cNvSpPr>
            <a:spLocks noGrp="1"/>
          </p:cNvSpPr>
          <p:nvPr>
            <p:ph type="pic" sz="quarter" idx="12"/>
          </p:nvPr>
        </p:nvSpPr>
        <p:spPr>
          <a:xfrm>
            <a:off x="6354302" y="2038027"/>
            <a:ext cx="4999497" cy="4113101"/>
          </a:xfrm>
          <a:prstGeom prst="rect">
            <a:avLst/>
          </a:prstGeom>
        </p:spPr>
        <p:txBody>
          <a:bodyPr/>
          <a:lstStyle>
            <a:lvl1pPr>
              <a:defRPr>
                <a:solidFill>
                  <a:schemeClr val="bg1"/>
                </a:solidFill>
              </a:defRPr>
            </a:lvl1pPr>
          </a:lstStyle>
          <a:p>
            <a:r>
              <a:rPr lang="da-DK"/>
              <a:t>Klik på ikonet for at tilføje et billede</a:t>
            </a:r>
          </a:p>
        </p:txBody>
      </p:sp>
    </p:spTree>
    <p:extLst>
      <p:ext uri="{BB962C8B-B14F-4D97-AF65-F5344CB8AC3E}">
        <p14:creationId xmlns:p14="http://schemas.microsoft.com/office/powerpoint/2010/main" val="401812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ggrund skabelon 1">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B9EA72AA-A90B-4351-9C08-E40D2B1A1A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93418" y="0"/>
            <a:ext cx="6098582" cy="6098582"/>
          </a:xfrm>
          <a:prstGeom prst="rect">
            <a:avLst/>
          </a:prstGeom>
        </p:spPr>
      </p:pic>
      <p:pic>
        <p:nvPicPr>
          <p:cNvPr id="7" name="Grafik 6" descr="Database">
            <a:extLst>
              <a:ext uri="{FF2B5EF4-FFF2-40B4-BE49-F238E27FC236}">
                <a16:creationId xmlns:a16="http://schemas.microsoft.com/office/drawing/2014/main" id="{0945057B-F911-44D8-9126-1596DA825256}"/>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24981" b="11314"/>
          <a:stretch/>
        </p:blipFill>
        <p:spPr>
          <a:xfrm>
            <a:off x="-1" y="2909646"/>
            <a:ext cx="3339885" cy="3948354"/>
          </a:xfrm>
          <a:prstGeom prst="rect">
            <a:avLst/>
          </a:prstGeom>
        </p:spPr>
      </p:pic>
      <p:sp>
        <p:nvSpPr>
          <p:cNvPr id="6" name="Titel 1">
            <a:extLst>
              <a:ext uri="{FF2B5EF4-FFF2-40B4-BE49-F238E27FC236}">
                <a16:creationId xmlns:a16="http://schemas.microsoft.com/office/drawing/2014/main" id="{44E4AA59-5FBF-473D-8D98-980DB7BFA670}"/>
              </a:ext>
            </a:extLst>
          </p:cNvPr>
          <p:cNvSpPr>
            <a:spLocks noGrp="1"/>
          </p:cNvSpPr>
          <p:nvPr>
            <p:ph type="title" hasCustomPrompt="1"/>
          </p:nvPr>
        </p:nvSpPr>
        <p:spPr>
          <a:xfrm>
            <a:off x="750888" y="365125"/>
            <a:ext cx="10602912" cy="859241"/>
          </a:xfrm>
          <a:prstGeom prst="rect">
            <a:avLst/>
          </a:prstGeom>
        </p:spPr>
        <p:txBody>
          <a:bodyPr/>
          <a:lstStyle>
            <a:lvl1pPr>
              <a:defRPr>
                <a:solidFill>
                  <a:schemeClr val="bg1"/>
                </a:solidFill>
                <a:latin typeface="+mj-lt"/>
              </a:defRPr>
            </a:lvl1pPr>
          </a:lstStyle>
          <a:p>
            <a:r>
              <a:rPr lang="da-DK"/>
              <a:t>Overskrift</a:t>
            </a:r>
          </a:p>
        </p:txBody>
      </p:sp>
      <p:sp>
        <p:nvSpPr>
          <p:cNvPr id="8" name="Pladsholder til tekst 12">
            <a:extLst>
              <a:ext uri="{FF2B5EF4-FFF2-40B4-BE49-F238E27FC236}">
                <a16:creationId xmlns:a16="http://schemas.microsoft.com/office/drawing/2014/main" id="{B97E92CF-0C2F-4BC6-A119-7678064B2E15}"/>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95722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ggrund skabelon 4">
    <p:spTree>
      <p:nvGrpSpPr>
        <p:cNvPr id="1" name=""/>
        <p:cNvGrpSpPr/>
        <p:nvPr/>
      </p:nvGrpSpPr>
      <p:grpSpPr>
        <a:xfrm>
          <a:off x="0" y="0"/>
          <a:ext cx="0" cy="0"/>
          <a:chOff x="0" y="0"/>
          <a:chExt cx="0" cy="0"/>
        </a:xfrm>
      </p:grpSpPr>
      <p:pic>
        <p:nvPicPr>
          <p:cNvPr id="3" name="Billede 2" descr="Et billede, der indeholder tegning&#10;&#10;Automatisk genereret beskrivelse">
            <a:extLst>
              <a:ext uri="{FF2B5EF4-FFF2-40B4-BE49-F238E27FC236}">
                <a16:creationId xmlns:a16="http://schemas.microsoft.com/office/drawing/2014/main" id="{FB32D461-5633-44BE-83DE-B4832DC0F749}"/>
              </a:ext>
            </a:extLst>
          </p:cNvPr>
          <p:cNvPicPr>
            <a:picLocks noChangeAspect="1"/>
          </p:cNvPicPr>
          <p:nvPr userDrawn="1"/>
        </p:nvPicPr>
        <p:blipFill>
          <a:blip r:embed="rId2"/>
          <a:stretch>
            <a:fillRect/>
          </a:stretch>
        </p:blipFill>
        <p:spPr>
          <a:xfrm>
            <a:off x="10430541" y="6143889"/>
            <a:ext cx="1362074" cy="450450"/>
          </a:xfrm>
          <a:prstGeom prst="rect">
            <a:avLst/>
          </a:prstGeom>
        </p:spPr>
      </p:pic>
      <p:pic>
        <p:nvPicPr>
          <p:cNvPr id="4" name="Grafik 3">
            <a:extLst>
              <a:ext uri="{FF2B5EF4-FFF2-40B4-BE49-F238E27FC236}">
                <a16:creationId xmlns:a16="http://schemas.microsoft.com/office/drawing/2014/main" id="{DED057C8-55AF-4738-B59A-703D2927A3B1}"/>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l="8118" t="5341" r="3179"/>
          <a:stretch/>
        </p:blipFill>
        <p:spPr>
          <a:xfrm>
            <a:off x="6858000" y="0"/>
            <a:ext cx="5334000" cy="5463153"/>
          </a:xfrm>
          <a:prstGeom prst="rect">
            <a:avLst/>
          </a:prstGeom>
        </p:spPr>
      </p:pic>
      <p:pic>
        <p:nvPicPr>
          <p:cNvPr id="7" name="Grafik 6" descr="Enkelt tandhjul">
            <a:extLst>
              <a:ext uri="{FF2B5EF4-FFF2-40B4-BE49-F238E27FC236}">
                <a16:creationId xmlns:a16="http://schemas.microsoft.com/office/drawing/2014/main" id="{B84B4020-3F90-4E15-9D31-925AE93FA586}"/>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l="50000" b="50000"/>
          <a:stretch/>
        </p:blipFill>
        <p:spPr>
          <a:xfrm>
            <a:off x="0" y="3524573"/>
            <a:ext cx="3333427" cy="3333428"/>
          </a:xfrm>
          <a:prstGeom prst="rect">
            <a:avLst/>
          </a:prstGeom>
        </p:spPr>
      </p:pic>
      <p:sp>
        <p:nvSpPr>
          <p:cNvPr id="5" name="Titel 1">
            <a:extLst>
              <a:ext uri="{FF2B5EF4-FFF2-40B4-BE49-F238E27FC236}">
                <a16:creationId xmlns:a16="http://schemas.microsoft.com/office/drawing/2014/main" id="{559E7CE1-F1C1-452E-9FE6-DE25EAC4E33D}"/>
              </a:ext>
            </a:extLst>
          </p:cNvPr>
          <p:cNvSpPr>
            <a:spLocks noGrp="1"/>
          </p:cNvSpPr>
          <p:nvPr>
            <p:ph type="title" hasCustomPrompt="1"/>
          </p:nvPr>
        </p:nvSpPr>
        <p:spPr>
          <a:xfrm>
            <a:off x="750888" y="365125"/>
            <a:ext cx="10602912" cy="859241"/>
          </a:xfrm>
          <a:prstGeom prst="rect">
            <a:avLst/>
          </a:prstGeom>
        </p:spPr>
        <p:txBody>
          <a:bodyPr/>
          <a:lstStyle>
            <a:lvl1pPr>
              <a:defRPr>
                <a:solidFill>
                  <a:schemeClr val="bg1"/>
                </a:solidFill>
                <a:latin typeface="+mj-lt"/>
              </a:defRPr>
            </a:lvl1pPr>
          </a:lstStyle>
          <a:p>
            <a:r>
              <a:rPr lang="da-DK"/>
              <a:t>Overskrift</a:t>
            </a:r>
          </a:p>
        </p:txBody>
      </p:sp>
      <p:sp>
        <p:nvSpPr>
          <p:cNvPr id="6" name="Pladsholder til tekst 12">
            <a:extLst>
              <a:ext uri="{FF2B5EF4-FFF2-40B4-BE49-F238E27FC236}">
                <a16:creationId xmlns:a16="http://schemas.microsoft.com/office/drawing/2014/main" id="{A5045135-B333-4CFE-99D9-04662D2414AE}"/>
              </a:ext>
            </a:extLst>
          </p:cNvPr>
          <p:cNvSpPr>
            <a:spLocks noGrp="1"/>
          </p:cNvSpPr>
          <p:nvPr>
            <p:ph type="body" sz="quarter" idx="12"/>
          </p:nvPr>
        </p:nvSpPr>
        <p:spPr>
          <a:xfrm>
            <a:off x="750888" y="1394847"/>
            <a:ext cx="10602912" cy="5005953"/>
          </a:xfrm>
          <a:prstGeom prst="rect">
            <a:avLst/>
          </a:prstGeom>
        </p:spPr>
        <p:txBody>
          <a:bodyPr/>
          <a:lstStyle>
            <a:lvl1pPr marL="0" indent="0">
              <a:buNone/>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p:txBody>
      </p:sp>
    </p:spTree>
    <p:extLst>
      <p:ext uri="{BB962C8B-B14F-4D97-AF65-F5344CB8AC3E}">
        <p14:creationId xmlns:p14="http://schemas.microsoft.com/office/powerpoint/2010/main" val="253500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microsoft.com/office/2007/relationships/hdphoto" Target="../media/hdphoto1.wdp"/><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Billede 4" descr="Et billede, der indeholder tegning&#10;&#10;Automatisk genereret beskrivelse">
            <a:extLst>
              <a:ext uri="{FF2B5EF4-FFF2-40B4-BE49-F238E27FC236}">
                <a16:creationId xmlns:a16="http://schemas.microsoft.com/office/drawing/2014/main" id="{D2F46E26-F3C8-425E-B1BB-447D4693C7B4}"/>
              </a:ext>
            </a:extLst>
          </p:cNvPr>
          <p:cNvPicPr>
            <a:picLocks noChangeAspect="1"/>
          </p:cNvPicPr>
          <p:nvPr userDrawn="1"/>
        </p:nvPicPr>
        <p:blipFill>
          <a:blip r:embed="rId15"/>
          <a:stretch>
            <a:fillRect/>
          </a:stretch>
        </p:blipFill>
        <p:spPr>
          <a:xfrm>
            <a:off x="10430541" y="6143889"/>
            <a:ext cx="1362074" cy="450450"/>
          </a:xfrm>
          <a:prstGeom prst="rect">
            <a:avLst/>
          </a:prstGeom>
        </p:spPr>
      </p:pic>
    </p:spTree>
    <p:extLst>
      <p:ext uri="{BB962C8B-B14F-4D97-AF65-F5344CB8AC3E}">
        <p14:creationId xmlns:p14="http://schemas.microsoft.com/office/powerpoint/2010/main" val="1722999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lede 2" descr="Et billede, der indeholder tegning&#10;&#10;Automatisk genereret beskrivelse">
            <a:extLst>
              <a:ext uri="{FF2B5EF4-FFF2-40B4-BE49-F238E27FC236}">
                <a16:creationId xmlns:a16="http://schemas.microsoft.com/office/drawing/2014/main" id="{EB59241F-65B6-403B-BCAD-1D713C875217}"/>
              </a:ext>
            </a:extLst>
          </p:cNvPr>
          <p:cNvPicPr>
            <a:picLocks noChangeAspect="1"/>
          </p:cNvPicPr>
          <p:nvPr userDrawn="1"/>
        </p:nvPicPr>
        <p:blipFill>
          <a:blip r:embed="rId14">
            <a:grayscl/>
            <a:extLst>
              <a:ext uri="{BEBA8EAE-BF5A-486C-A8C5-ECC9F3942E4B}">
                <a14:imgProps xmlns:a14="http://schemas.microsoft.com/office/drawing/2010/main">
                  <a14:imgLayer r:embed="rId15">
                    <a14:imgEffect>
                      <a14:saturation sat="400000"/>
                    </a14:imgEffect>
                  </a14:imgLayer>
                </a14:imgProps>
              </a:ext>
            </a:extLst>
          </a:blip>
          <a:stretch>
            <a:fillRect/>
          </a:stretch>
        </p:blipFill>
        <p:spPr>
          <a:xfrm>
            <a:off x="10430541" y="6143889"/>
            <a:ext cx="1362074" cy="450450"/>
          </a:xfrm>
          <a:prstGeom prst="rect">
            <a:avLst/>
          </a:prstGeom>
        </p:spPr>
      </p:pic>
    </p:spTree>
    <p:extLst>
      <p:ext uri="{BB962C8B-B14F-4D97-AF65-F5344CB8AC3E}">
        <p14:creationId xmlns:p14="http://schemas.microsoft.com/office/powerpoint/2010/main" val="25652278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openxmlformats.org/officeDocument/2006/relationships/hyperlink" Target="https://www.kl.dk/media/16582/faelleskommunal-vision-for-adgang-til-egne-data.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14.xml"/><Relationship Id="rId1" Type="http://schemas.openxmlformats.org/officeDocument/2006/relationships/slideLayout" Target="../slideLayouts/slideLayout22.xml"/><Relationship Id="rId4" Type="http://schemas.openxmlformats.org/officeDocument/2006/relationships/hyperlink" Target="https://digitaliseringskataloget.dk/integration/sf6004"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KDI@KOMBIT.DK" TargetMode="External"/><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3" Type="http://schemas.openxmlformats.org/officeDocument/2006/relationships/image" Target="../media/image33.png"/><Relationship Id="rId18" Type="http://schemas.openxmlformats.org/officeDocument/2006/relationships/hyperlink" Target="https://digitaliseringskataloget.dk/integrationer?f%5B0%5D=data_area%3A11&amp;f%5B1%5D=integration_type%3AData" TargetMode="External"/><Relationship Id="rId26" Type="http://schemas.openxmlformats.org/officeDocument/2006/relationships/image" Target="../media/image42.svg"/><Relationship Id="rId39" Type="http://schemas.openxmlformats.org/officeDocument/2006/relationships/hyperlink" Target="https://digitaliseringskataloget.dk/l%C3%B8sninger/sags_og_dokumentindeks" TargetMode="External"/><Relationship Id="rId21" Type="http://schemas.openxmlformats.org/officeDocument/2006/relationships/hyperlink" Target="https://digitaliseringskataloget.dk/integrationer?f%5B0%5D=data_area%3A15&amp;f%5B1%5D=integration_type%3AData" TargetMode="External"/><Relationship Id="rId34" Type="http://schemas.openxmlformats.org/officeDocument/2006/relationships/image" Target="../media/image47.png"/><Relationship Id="rId42" Type="http://schemas.openxmlformats.org/officeDocument/2006/relationships/hyperlink" Target="https://digitaliseringskataloget.dk/l%C3%B8sninger/adgangsstyring" TargetMode="External"/><Relationship Id="rId7" Type="http://schemas.openxmlformats.org/officeDocument/2006/relationships/image" Target="../media/image29.png"/><Relationship Id="rId2" Type="http://schemas.openxmlformats.org/officeDocument/2006/relationships/notesSlide" Target="../notesSlides/notesSlide7.xml"/><Relationship Id="rId16" Type="http://schemas.openxmlformats.org/officeDocument/2006/relationships/image" Target="../media/image35.png"/><Relationship Id="rId20" Type="http://schemas.openxmlformats.org/officeDocument/2006/relationships/image" Target="../media/image38.svg"/><Relationship Id="rId29" Type="http://schemas.openxmlformats.org/officeDocument/2006/relationships/image" Target="../media/image44.svg"/><Relationship Id="rId41" Type="http://schemas.openxmlformats.org/officeDocument/2006/relationships/image" Target="../media/image52.svg"/><Relationship Id="rId1" Type="http://schemas.openxmlformats.org/officeDocument/2006/relationships/slideLayout" Target="../slideLayouts/slideLayout21.xml"/><Relationship Id="rId6" Type="http://schemas.openxmlformats.org/officeDocument/2006/relationships/hyperlink" Target="https://digitaliseringskataloget.dk/integrationer?f%5B0%5D=data_area%3A24&amp;f%5B1%5D=integration_type%3AData" TargetMode="External"/><Relationship Id="rId11" Type="http://schemas.openxmlformats.org/officeDocument/2006/relationships/image" Target="../media/image32.svg"/><Relationship Id="rId24" Type="http://schemas.openxmlformats.org/officeDocument/2006/relationships/hyperlink" Target="https://digitaliseringskataloget.dk/l%C3%B8sninger/oekonomi-i-rammearkitekturen" TargetMode="External"/><Relationship Id="rId32" Type="http://schemas.openxmlformats.org/officeDocument/2006/relationships/image" Target="../media/image46.svg"/><Relationship Id="rId37" Type="http://schemas.openxmlformats.org/officeDocument/2006/relationships/image" Target="../media/image49.png"/><Relationship Id="rId40" Type="http://schemas.openxmlformats.org/officeDocument/2006/relationships/image" Target="../media/image51.png"/><Relationship Id="rId5" Type="http://schemas.openxmlformats.org/officeDocument/2006/relationships/image" Target="../media/image28.svg"/><Relationship Id="rId15" Type="http://schemas.openxmlformats.org/officeDocument/2006/relationships/hyperlink" Target="https://digitaliseringskataloget.dk/integrationer?f%5B0%5D=data_area%3A10&amp;f%5B1%5D=integration_type%3AData" TargetMode="External"/><Relationship Id="rId23" Type="http://schemas.openxmlformats.org/officeDocument/2006/relationships/image" Target="../media/image40.svg"/><Relationship Id="rId28" Type="http://schemas.openxmlformats.org/officeDocument/2006/relationships/image" Target="../media/image43.png"/><Relationship Id="rId36" Type="http://schemas.openxmlformats.org/officeDocument/2006/relationships/hyperlink" Target="https://digitaliseringskataloget.dk/l%C3%B8sninger/postkomponenten" TargetMode="External"/><Relationship Id="rId10" Type="http://schemas.openxmlformats.org/officeDocument/2006/relationships/image" Target="../media/image31.png"/><Relationship Id="rId19" Type="http://schemas.openxmlformats.org/officeDocument/2006/relationships/image" Target="../media/image37.png"/><Relationship Id="rId31" Type="http://schemas.openxmlformats.org/officeDocument/2006/relationships/image" Target="../media/image45.png"/><Relationship Id="rId44" Type="http://schemas.openxmlformats.org/officeDocument/2006/relationships/image" Target="../media/image54.svg"/><Relationship Id="rId4" Type="http://schemas.openxmlformats.org/officeDocument/2006/relationships/image" Target="../media/image27.png"/><Relationship Id="rId9" Type="http://schemas.openxmlformats.org/officeDocument/2006/relationships/hyperlink" Target="https://digitaliseringskataloget.dk/integrationer?f%5B0%5D=data_area%3A4&amp;f%5B1%5D=integration_type%3AData" TargetMode="External"/><Relationship Id="rId14" Type="http://schemas.openxmlformats.org/officeDocument/2006/relationships/image" Target="../media/image34.svg"/><Relationship Id="rId22" Type="http://schemas.openxmlformats.org/officeDocument/2006/relationships/image" Target="../media/image39.png"/><Relationship Id="rId27" Type="http://schemas.openxmlformats.org/officeDocument/2006/relationships/hyperlink" Target="https://digitaliseringskataloget.dk/l%C3%B8sninger/beskedfordeler" TargetMode="External"/><Relationship Id="rId30" Type="http://schemas.openxmlformats.org/officeDocument/2006/relationships/hyperlink" Target="https://digitaliseringskataloget.dk/l%C3%B8sninger/klassifikation" TargetMode="External"/><Relationship Id="rId35" Type="http://schemas.openxmlformats.org/officeDocument/2006/relationships/image" Target="../media/image48.svg"/><Relationship Id="rId43" Type="http://schemas.openxmlformats.org/officeDocument/2006/relationships/image" Target="../media/image53.png"/><Relationship Id="rId8" Type="http://schemas.openxmlformats.org/officeDocument/2006/relationships/image" Target="../media/image30.svg"/><Relationship Id="rId3" Type="http://schemas.openxmlformats.org/officeDocument/2006/relationships/hyperlink" Target="https://digitaliseringskataloget.dk/integrationer?f%5B0%5D=data_area%3A7&amp;f%5B1%5D=integration_type%3AData" TargetMode="External"/><Relationship Id="rId12" Type="http://schemas.openxmlformats.org/officeDocument/2006/relationships/hyperlink" Target="https://digitaliseringskataloget.dk/integrationer?f%5B0%5D=data_area%3A12&amp;f%5B1%5D=integration_type%3AData" TargetMode="External"/><Relationship Id="rId17" Type="http://schemas.openxmlformats.org/officeDocument/2006/relationships/image" Target="../media/image36.svg"/><Relationship Id="rId25" Type="http://schemas.openxmlformats.org/officeDocument/2006/relationships/image" Target="../media/image41.png"/><Relationship Id="rId33" Type="http://schemas.openxmlformats.org/officeDocument/2006/relationships/hyperlink" Target="https://digitaliseringskataloget.dk/l%C3%B8sninger/organisation" TargetMode="External"/><Relationship Id="rId38" Type="http://schemas.openxmlformats.org/officeDocument/2006/relationships/image" Target="../media/image50.svg"/></Relationships>
</file>

<file path=ppt/slides/_rels/slide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8.xml"/><Relationship Id="rId1" Type="http://schemas.openxmlformats.org/officeDocument/2006/relationships/slideLayout" Target="../slideLayouts/slideLayout22.xml"/><Relationship Id="rId6" Type="http://schemas.openxmlformats.org/officeDocument/2006/relationships/image" Target="../media/image58.svg"/><Relationship Id="rId5" Type="http://schemas.openxmlformats.org/officeDocument/2006/relationships/image" Target="../media/image57.png"/><Relationship Id="rId4" Type="http://schemas.openxmlformats.org/officeDocument/2006/relationships/image" Target="../media/image5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felt 8">
            <a:extLst>
              <a:ext uri="{FF2B5EF4-FFF2-40B4-BE49-F238E27FC236}">
                <a16:creationId xmlns:a16="http://schemas.microsoft.com/office/drawing/2014/main" id="{2900D67C-D6FC-4C26-AAC5-49FD6D26F6A8}"/>
              </a:ext>
            </a:extLst>
          </p:cNvPr>
          <p:cNvSpPr txBox="1"/>
          <p:nvPr/>
        </p:nvSpPr>
        <p:spPr>
          <a:xfrm>
            <a:off x="363896" y="1551052"/>
            <a:ext cx="9543502" cy="37856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600" b="1" i="0" u="none" strike="noStrike" kern="1200" cap="none" spc="0" normalizeH="0" baseline="0" noProof="0" dirty="0">
                <a:ln>
                  <a:noFill/>
                </a:ln>
                <a:solidFill>
                  <a:prstClr val="black"/>
                </a:solidFill>
                <a:effectLst/>
                <a:uLnTx/>
                <a:uFillTx/>
                <a:latin typeface="+mj-lt"/>
                <a:ea typeface="+mn-ea"/>
                <a:cs typeface="+mn-cs"/>
              </a:rPr>
              <a:t>Formålet</a:t>
            </a:r>
            <a:r>
              <a:rPr kumimoji="0" lang="da-DK" sz="1600" b="0" i="0" u="none" strike="noStrike" kern="1200" cap="none" spc="0" normalizeH="0" baseline="0" noProof="0" dirty="0">
                <a:ln>
                  <a:noFill/>
                </a:ln>
                <a:solidFill>
                  <a:prstClr val="black"/>
                </a:solidFill>
                <a:effectLst/>
                <a:uLnTx/>
                <a:uFillTx/>
                <a:latin typeface="+mj-lt"/>
                <a:ea typeface="+mn-ea"/>
                <a:cs typeface="+mn-cs"/>
              </a:rPr>
              <a:t> med grundfortællingen ”Fra fælleskommunal vision til lokal virkelighed” er at øge kendskabet til infrastrukturens potentielle kollektive/specifikke gevinster, så infrastrukturen kan understøtte kommunens kerneforretning.</a:t>
            </a:r>
            <a:endParaRPr kumimoji="0" lang="da-DK" sz="1600" b="1"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600" b="1"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600" b="1" i="0" u="none" strike="noStrike" kern="1200" cap="none" spc="0" normalizeH="0" baseline="0" noProof="0" dirty="0">
                <a:ln>
                  <a:noFill/>
                </a:ln>
                <a:solidFill>
                  <a:prstClr val="black"/>
                </a:solidFill>
                <a:effectLst/>
                <a:uLnTx/>
                <a:uFillTx/>
                <a:latin typeface="+mj-lt"/>
                <a:ea typeface="+mn-ea"/>
                <a:cs typeface="+mn-cs"/>
              </a:rPr>
              <a:t>Målet</a:t>
            </a:r>
            <a:r>
              <a:rPr kumimoji="0" lang="da-DK" sz="1600" b="0" i="0" u="none" strike="noStrike" kern="1200" cap="none" spc="0" normalizeH="0" baseline="0" noProof="0" dirty="0">
                <a:ln>
                  <a:noFill/>
                </a:ln>
                <a:solidFill>
                  <a:prstClr val="black"/>
                </a:solidFill>
                <a:effectLst/>
                <a:uLnTx/>
                <a:uFillTx/>
                <a:latin typeface="+mj-lt"/>
                <a:ea typeface="+mn-ea"/>
                <a:cs typeface="+mn-cs"/>
              </a:rPr>
              <a:t> med denne præsentation er at give dig et værktøj til at formidle den fælleskommunale infrastruktur i din kommune. Når du benytter materialet, kan du let: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600" b="0" i="0"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600" b="0" i="0" u="none" strike="noStrike" kern="1200" cap="none" spc="0" normalizeH="0" baseline="0" noProof="0" dirty="0">
                <a:ln>
                  <a:noFill/>
                </a:ln>
                <a:solidFill>
                  <a:prstClr val="black"/>
                </a:solidFill>
                <a:effectLst/>
                <a:uLnTx/>
                <a:uFillTx/>
                <a:latin typeface="+mj-lt"/>
                <a:ea typeface="+mn-ea"/>
                <a:cs typeface="+mn-cs"/>
              </a:rPr>
              <a:t>Pege på de forretningsmæssige gevinster ved brugen af den fælleskommunale infrastruktur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600" b="0" i="0" u="none" strike="noStrike" kern="1200" cap="none" spc="0" normalizeH="0" baseline="0" noProof="0" dirty="0">
                <a:ln>
                  <a:noFill/>
                </a:ln>
                <a:solidFill>
                  <a:prstClr val="black"/>
                </a:solidFill>
                <a:effectLst/>
                <a:uLnTx/>
                <a:uFillTx/>
                <a:latin typeface="+mj-lt"/>
                <a:ea typeface="+mn-ea"/>
                <a:cs typeface="+mn-cs"/>
              </a:rPr>
              <a:t>Gøre fagområdet opmærksom på, hvordan man kommer videre med ibrugtagningen og anvendelsen af den fælleskommunale infrastruktur.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6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prstClr val="black"/>
                </a:solidFill>
                <a:effectLst/>
                <a:uLnTx/>
                <a:uFillTx/>
                <a:latin typeface="+mj-lt"/>
                <a:ea typeface="+mn-ea"/>
                <a:cs typeface="+mn-cs"/>
              </a:rPr>
              <a:t>Vi har samlet de centrale elementer i fortællingen om infrastrukturen i dette præsentationsmateriale, så du selv kan plukke de elementer ud, som giver mening i forhold til dit budskab og mål.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6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prstClr val="black"/>
                </a:solidFill>
                <a:effectLst/>
                <a:uLnTx/>
                <a:uFillTx/>
                <a:latin typeface="+mj-lt"/>
                <a:ea typeface="+mn-ea"/>
                <a:cs typeface="+mn-cs"/>
              </a:rPr>
              <a:t>Læs på næste slide, hvordan du kommer godt i gang med brugen af præsentationsmaterialet.</a:t>
            </a:r>
          </a:p>
        </p:txBody>
      </p:sp>
      <p:sp>
        <p:nvSpPr>
          <p:cNvPr id="2" name="Titel 1">
            <a:extLst>
              <a:ext uri="{FF2B5EF4-FFF2-40B4-BE49-F238E27FC236}">
                <a16:creationId xmlns:a16="http://schemas.microsoft.com/office/drawing/2014/main" id="{815635F9-2FC6-4B7E-851D-BAE68D438BC9}"/>
              </a:ext>
            </a:extLst>
          </p:cNvPr>
          <p:cNvSpPr>
            <a:spLocks noGrp="1"/>
          </p:cNvSpPr>
          <p:nvPr>
            <p:ph type="title"/>
          </p:nvPr>
        </p:nvSpPr>
        <p:spPr>
          <a:xfrm>
            <a:off x="363896" y="365125"/>
            <a:ext cx="10989904" cy="859241"/>
          </a:xfrm>
        </p:spPr>
        <p:txBody>
          <a:bodyPr/>
          <a:lstStyle/>
          <a:p>
            <a:r>
              <a:rPr lang="da-DK" sz="3000" dirty="0"/>
              <a:t>FØR DU BRUGER DENNE PRÆSENTATION</a:t>
            </a:r>
            <a:br>
              <a:rPr lang="da-DK" sz="3000" dirty="0"/>
            </a:br>
            <a:endParaRPr lang="da-DK" sz="3000" dirty="0"/>
          </a:p>
        </p:txBody>
      </p:sp>
    </p:spTree>
    <p:extLst>
      <p:ext uri="{BB962C8B-B14F-4D97-AF65-F5344CB8AC3E}">
        <p14:creationId xmlns:p14="http://schemas.microsoft.com/office/powerpoint/2010/main" val="251689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611348"/>
            <a:ext cx="10853455" cy="859241"/>
          </a:xfrm>
        </p:spPr>
        <p:txBody>
          <a:bodyPr/>
          <a:lstStyle/>
          <a:p>
            <a:r>
              <a:rPr lang="da-DK" sz="3000"/>
              <a:t>POLITISK FOKUS/ØKONOMIAFTALER </a:t>
            </a:r>
            <a:br>
              <a:rPr lang="da-DK" sz="3000"/>
            </a:br>
            <a:r>
              <a:rPr lang="da-DK" sz="3000"/>
              <a:t>FORUDSÆTTER ANVENDELSE AF </a:t>
            </a:r>
            <a:br>
              <a:rPr lang="da-DK" sz="3000"/>
            </a:br>
            <a:r>
              <a:rPr lang="da-DK" sz="3000"/>
              <a:t>INFRASTRUKTUREN </a:t>
            </a:r>
            <a:br>
              <a:rPr lang="da-DK" sz="3000"/>
            </a:br>
            <a:endParaRPr lang="da-DK" sz="3000"/>
          </a:p>
        </p:txBody>
      </p:sp>
      <p:pic>
        <p:nvPicPr>
          <p:cNvPr id="3" name="Billede 2">
            <a:extLst>
              <a:ext uri="{FF2B5EF4-FFF2-40B4-BE49-F238E27FC236}">
                <a16:creationId xmlns:a16="http://schemas.microsoft.com/office/drawing/2014/main" id="{EA62D19E-B86E-4B36-A4C4-E4F61B911C4E}"/>
              </a:ext>
            </a:extLst>
          </p:cNvPr>
          <p:cNvPicPr>
            <a:picLocks noChangeAspect="1"/>
          </p:cNvPicPr>
          <p:nvPr/>
        </p:nvPicPr>
        <p:blipFill>
          <a:blip r:embed="rId3"/>
          <a:srcRect/>
          <a:stretch/>
        </p:blipFill>
        <p:spPr>
          <a:xfrm>
            <a:off x="8688461" y="665212"/>
            <a:ext cx="3046339" cy="1243074"/>
          </a:xfrm>
          <a:prstGeom prst="rect">
            <a:avLst/>
          </a:prstGeom>
        </p:spPr>
      </p:pic>
      <p:sp>
        <p:nvSpPr>
          <p:cNvPr id="4" name="Ellipse 3">
            <a:extLst>
              <a:ext uri="{FF2B5EF4-FFF2-40B4-BE49-F238E27FC236}">
                <a16:creationId xmlns:a16="http://schemas.microsoft.com/office/drawing/2014/main" id="{FC7BBE21-6945-446A-ACD1-0F3A9E7169E3}"/>
              </a:ext>
            </a:extLst>
          </p:cNvPr>
          <p:cNvSpPr/>
          <p:nvPr/>
        </p:nvSpPr>
        <p:spPr>
          <a:xfrm>
            <a:off x="8699966" y="563570"/>
            <a:ext cx="939334" cy="939334"/>
          </a:xfrm>
          <a:prstGeom prst="ellipse">
            <a:avLst/>
          </a:prstGeom>
          <a:noFill/>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5" name="Tekstfelt 74">
            <a:extLst>
              <a:ext uri="{FF2B5EF4-FFF2-40B4-BE49-F238E27FC236}">
                <a16:creationId xmlns:a16="http://schemas.microsoft.com/office/drawing/2014/main" id="{605EF8E8-28DC-4BCD-A514-A8E88AA015E4}"/>
              </a:ext>
            </a:extLst>
          </p:cNvPr>
          <p:cNvSpPr txBox="1"/>
          <p:nvPr/>
        </p:nvSpPr>
        <p:spPr>
          <a:xfrm>
            <a:off x="363895" y="2389361"/>
            <a:ext cx="9732605" cy="393954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2000" b="1" i="0" u="none" strike="noStrike" kern="1200" cap="none" spc="0" normalizeH="0" baseline="0" noProof="0">
                <a:ln>
                  <a:noFill/>
                </a:ln>
                <a:solidFill>
                  <a:prstClr val="black"/>
                </a:solidFill>
                <a:effectLst/>
                <a:uLnTx/>
                <a:uFillTx/>
                <a:latin typeface="+mj-lt"/>
                <a:ea typeface="+mn-ea"/>
                <a:cs typeface="+mn-cs"/>
              </a:rPr>
              <a:t>CASE: ”Borgerblikket”</a:t>
            </a:r>
            <a:br>
              <a:rPr kumimoji="0" lang="da-DK" sz="2000" b="1" i="0" u="none" strike="noStrike" kern="1200" cap="none" spc="0" normalizeH="0" baseline="0" noProof="0">
                <a:ln>
                  <a:noFill/>
                </a:ln>
                <a:solidFill>
                  <a:prstClr val="black"/>
                </a:solidFill>
                <a:effectLst/>
                <a:uLnTx/>
                <a:uFillTx/>
                <a:latin typeface="+mj-lt"/>
                <a:ea typeface="+mn-ea"/>
                <a:cs typeface="+mn-cs"/>
              </a:rPr>
            </a:br>
            <a:endParaRPr kumimoji="0" lang="da-DK" sz="2000" b="1" i="0" u="none" strike="noStrike" kern="1200" cap="none" spc="0" normalizeH="0" baseline="0" noProof="0">
              <a:ln>
                <a:noFill/>
              </a:ln>
              <a:solidFill>
                <a:prstClr val="black"/>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750" b="0" i="0" u="none" strike="noStrike" kern="1200" cap="none" spc="0" normalizeH="0" baseline="0" noProof="0">
                <a:ln>
                  <a:noFill/>
                </a:ln>
                <a:solidFill>
                  <a:srgbClr val="1054CC"/>
                </a:solidFill>
                <a:effectLst/>
                <a:uLnTx/>
                <a:uFillTx/>
                <a:latin typeface="+mj-lt"/>
                <a:ea typeface="+mn-ea"/>
                <a:cs typeface="+mn-cs"/>
                <a:hlinkClick r:id="rId4">
                  <a:extLst>
                    <a:ext uri="{A12FA001-AC4F-418D-AE19-62706E023703}">
                      <ahyp:hlinkClr xmlns:ahyp="http://schemas.microsoft.com/office/drawing/2018/hyperlinkcolor" val="tx"/>
                    </a:ext>
                  </a:extLst>
                </a:hlinkClick>
              </a:rPr>
              <a:t>It-løsning baseret på politisk vision om at give borgere adgang til egne data. </a:t>
            </a:r>
            <a:endParaRPr kumimoji="0" lang="da-DK" sz="1750" b="0" i="0" u="none" strike="noStrike" kern="1200" cap="none" spc="0" normalizeH="0" baseline="0" noProof="0">
              <a:ln>
                <a:noFill/>
              </a:ln>
              <a:solidFill>
                <a:srgbClr val="1054CC"/>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Den 11. december 2018 gik 5 pilotkommuner i luften med en løsningen.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Borgerblikket anvender og forudsætter at data er tilgængelige i de fælleskommunale indekser, Sags- og Dokumentindeks og Ydelsesindeks. Jo flere fagsystemer, der integrerer til indekserne, jo mere data kan Borgerblikket udstille til borgeren via ”Mit overblik”.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Økonomiaftale mellem regering og Kommuner for 2020 betyder, at landets kommuner frem mod 2024 skal åbne op for, at borgere får et overblik over deres relevante sager og ydelser via Mit Overblik på borger.dk.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p:txBody>
      </p:sp>
    </p:spTree>
    <p:extLst>
      <p:ext uri="{BB962C8B-B14F-4D97-AF65-F5344CB8AC3E}">
        <p14:creationId xmlns:p14="http://schemas.microsoft.com/office/powerpoint/2010/main" val="272802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EA62D19E-B86E-4B36-A4C4-E4F61B911C4E}"/>
              </a:ext>
            </a:extLst>
          </p:cNvPr>
          <p:cNvPicPr>
            <a:picLocks noChangeAspect="1"/>
          </p:cNvPicPr>
          <p:nvPr/>
        </p:nvPicPr>
        <p:blipFill>
          <a:blip r:embed="rId3"/>
          <a:srcRect/>
          <a:stretch/>
        </p:blipFill>
        <p:spPr>
          <a:xfrm>
            <a:off x="8690441" y="666020"/>
            <a:ext cx="3042378" cy="1241457"/>
          </a:xfrm>
          <a:prstGeom prst="rect">
            <a:avLst/>
          </a:prstGeom>
        </p:spPr>
      </p:pic>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611348"/>
            <a:ext cx="10853455" cy="859241"/>
          </a:xfrm>
        </p:spPr>
        <p:txBody>
          <a:bodyPr/>
          <a:lstStyle/>
          <a:p>
            <a:r>
              <a:rPr lang="da-DK" sz="3000"/>
              <a:t>ØKONOMISK FORDEL VED SKIFT </a:t>
            </a:r>
            <a:br>
              <a:rPr lang="da-DK" sz="3000"/>
            </a:br>
            <a:r>
              <a:rPr lang="da-DK" sz="3000"/>
              <a:t>AF FAGSYSTEMER</a:t>
            </a:r>
          </a:p>
        </p:txBody>
      </p:sp>
      <p:sp>
        <p:nvSpPr>
          <p:cNvPr id="4" name="Ellipse 3">
            <a:extLst>
              <a:ext uri="{FF2B5EF4-FFF2-40B4-BE49-F238E27FC236}">
                <a16:creationId xmlns:a16="http://schemas.microsoft.com/office/drawing/2014/main" id="{FC7BBE21-6945-446A-ACD1-0F3A9E7169E3}"/>
              </a:ext>
            </a:extLst>
          </p:cNvPr>
          <p:cNvSpPr/>
          <p:nvPr/>
        </p:nvSpPr>
        <p:spPr>
          <a:xfrm>
            <a:off x="9157166" y="1289565"/>
            <a:ext cx="777409" cy="777409"/>
          </a:xfrm>
          <a:prstGeom prst="ellipse">
            <a:avLst/>
          </a:prstGeom>
          <a:noFill/>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 name="Tekstfelt 6">
            <a:extLst>
              <a:ext uri="{FF2B5EF4-FFF2-40B4-BE49-F238E27FC236}">
                <a16:creationId xmlns:a16="http://schemas.microsoft.com/office/drawing/2014/main" id="{D0D27449-C3FF-450B-8976-036A681474D7}"/>
              </a:ext>
            </a:extLst>
          </p:cNvPr>
          <p:cNvSpPr txBox="1"/>
          <p:nvPr/>
        </p:nvSpPr>
        <p:spPr>
          <a:xfrm>
            <a:off x="363895" y="2389361"/>
            <a:ext cx="10037405" cy="36702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2000" b="1" i="0" u="none" strike="noStrike" kern="1200" cap="none" spc="0" normalizeH="0" baseline="0" noProof="0" dirty="0">
                <a:ln>
                  <a:noFill/>
                </a:ln>
                <a:solidFill>
                  <a:prstClr val="black"/>
                </a:solidFill>
                <a:effectLst/>
                <a:uLnTx/>
                <a:uFillTx/>
                <a:latin typeface="+mj-lt"/>
                <a:ea typeface="+mn-ea"/>
                <a:cs typeface="+mn-cs"/>
              </a:rPr>
              <a:t>Med standardiserede integrationer til data og funktionalitet behøver kommunale it-leverandører ikke at udvikle tilsvarende integrationer selv.</a:t>
            </a:r>
            <a:endParaRPr kumimoji="0" lang="da-DK" sz="1750" b="0" i="0" u="none" strike="noStrike" kern="1200" cap="none" spc="0" normalizeH="0" baseline="0" noProof="0" dirty="0">
              <a:ln>
                <a:noFill/>
              </a:ln>
              <a:solidFill>
                <a:srgbClr val="1054CC"/>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Det gælder bl.a. ved skift af ERP-system, hvor den fælleskommunale infrastrukturs økonomiintegrationer (ØiR) håndterer dataudvekslingen mellem fagsystem og ERP-system.</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Ved skift af ERP-system skal eksisterende fagsystemer således ikke integrere til det nye system. I stedet skal ERP-systemet integrere til infrastrukturen (Serviceplatformen) for at tilgå fagsystemerne gennem ØiR-integrationerne.</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Tilsvarende vil omkostningerne til nye fagsystemer også minimeres af samme årsag. Data og funktioner er tilgængelige via infrastrukturen, hvorfor fagsystemet blot skal integrere hertil for at tilgå disse.</a:t>
            </a:r>
          </a:p>
        </p:txBody>
      </p:sp>
    </p:spTree>
    <p:extLst>
      <p:ext uri="{BB962C8B-B14F-4D97-AF65-F5344CB8AC3E}">
        <p14:creationId xmlns:p14="http://schemas.microsoft.com/office/powerpoint/2010/main" val="39191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EA62D19E-B86E-4B36-A4C4-E4F61B911C4E}"/>
              </a:ext>
            </a:extLst>
          </p:cNvPr>
          <p:cNvPicPr>
            <a:picLocks noChangeAspect="1"/>
          </p:cNvPicPr>
          <p:nvPr/>
        </p:nvPicPr>
        <p:blipFill>
          <a:blip r:embed="rId3"/>
          <a:srcRect/>
          <a:stretch/>
        </p:blipFill>
        <p:spPr>
          <a:xfrm>
            <a:off x="8690441" y="666020"/>
            <a:ext cx="3042378" cy="1241457"/>
          </a:xfrm>
          <a:prstGeom prst="rect">
            <a:avLst/>
          </a:prstGeom>
        </p:spPr>
      </p:pic>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611348"/>
            <a:ext cx="10853455" cy="859241"/>
          </a:xfrm>
        </p:spPr>
        <p:txBody>
          <a:bodyPr/>
          <a:lstStyle/>
          <a:p>
            <a:r>
              <a:rPr lang="da-DK" sz="3000"/>
              <a:t>SAMMENHÆNGENDE SAGSBEHANDLING </a:t>
            </a:r>
            <a:br>
              <a:rPr lang="da-DK" sz="3000"/>
            </a:br>
            <a:r>
              <a:rPr lang="da-DK" sz="3000"/>
              <a:t>PÅ TVÆRS AF FAGOMRÅDER</a:t>
            </a:r>
          </a:p>
        </p:txBody>
      </p:sp>
      <p:sp>
        <p:nvSpPr>
          <p:cNvPr id="4" name="Ellipse 3">
            <a:extLst>
              <a:ext uri="{FF2B5EF4-FFF2-40B4-BE49-F238E27FC236}">
                <a16:creationId xmlns:a16="http://schemas.microsoft.com/office/drawing/2014/main" id="{FC7BBE21-6945-446A-ACD1-0F3A9E7169E3}"/>
              </a:ext>
            </a:extLst>
          </p:cNvPr>
          <p:cNvSpPr/>
          <p:nvPr/>
        </p:nvSpPr>
        <p:spPr>
          <a:xfrm>
            <a:off x="9661991" y="693180"/>
            <a:ext cx="777409" cy="777409"/>
          </a:xfrm>
          <a:prstGeom prst="ellipse">
            <a:avLst/>
          </a:prstGeom>
          <a:noFill/>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 name="Tekstfelt 4">
            <a:extLst>
              <a:ext uri="{FF2B5EF4-FFF2-40B4-BE49-F238E27FC236}">
                <a16:creationId xmlns:a16="http://schemas.microsoft.com/office/drawing/2014/main" id="{B06B9631-D86D-481F-96CB-E8C8526E4FEB}"/>
              </a:ext>
            </a:extLst>
          </p:cNvPr>
          <p:cNvSpPr txBox="1"/>
          <p:nvPr/>
        </p:nvSpPr>
        <p:spPr>
          <a:xfrm>
            <a:off x="363895" y="2389361"/>
            <a:ext cx="10037405" cy="42088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2000" b="1" i="0" u="none" strike="noStrike" kern="1200" cap="none" spc="0" normalizeH="0" baseline="0" noProof="0" dirty="0">
                <a:ln>
                  <a:noFill/>
                </a:ln>
                <a:solidFill>
                  <a:prstClr val="black"/>
                </a:solidFill>
                <a:effectLst/>
                <a:uLnTx/>
                <a:uFillTx/>
                <a:latin typeface="+mj-lt"/>
                <a:ea typeface="+mn-ea"/>
                <a:cs typeface="+mn-cs"/>
              </a:rPr>
              <a:t>Jo flere kommunale fagsystemer, der kobles på den fælleskommunale infrastruktur, jo mere data kan data flyde på tværs – og samtidig udstilles samlet.</a:t>
            </a:r>
            <a:endParaRPr kumimoji="0" lang="da-DK" sz="1750" b="0" i="0" u="none" strike="noStrike" kern="1200" cap="none" spc="0" normalizeH="0" baseline="0" noProof="0" dirty="0">
              <a:ln>
                <a:noFill/>
              </a:ln>
              <a:solidFill>
                <a:srgbClr val="1054CC"/>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De fælleskommunale indekser, Sags- og Dokumentindeks og Ydelsesindeks, samler og indekserer informationer fra forskellige fagområder på en ensartet måde, så de bliver søgbare i relevante systemer, fx SAPA.</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Med indekserne undgås siloer af systemer og øer af data, hvor man kun kan se information om sager og ydelser i de ESDH- eller fagsystemer, informationerne er født i. Silo-systemer kræver mange opslag, koster tid og øger risikoen for fejl, når man skal skabe sig overblik over alle de informationer, der findes om en given borger eller virksomhed.</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Dermed kan kommunale sagsbehandlere træffe faglige beslutninger på et mere oplyst sagsgrundlag takket være et øget overblik af borgerens informationer.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p:txBody>
      </p:sp>
    </p:spTree>
    <p:extLst>
      <p:ext uri="{BB962C8B-B14F-4D97-AF65-F5344CB8AC3E}">
        <p14:creationId xmlns:p14="http://schemas.microsoft.com/office/powerpoint/2010/main" val="13962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611348"/>
            <a:ext cx="10853455" cy="859241"/>
          </a:xfrm>
        </p:spPr>
        <p:txBody>
          <a:bodyPr/>
          <a:lstStyle/>
          <a:p>
            <a:r>
              <a:rPr lang="da-DK" sz="3000"/>
              <a:t>FLERE LEVERANDØRER MED </a:t>
            </a:r>
            <a:br>
              <a:rPr lang="da-DK" sz="3000"/>
            </a:br>
            <a:r>
              <a:rPr lang="da-DK" sz="3000"/>
              <a:t>ADGANG TIL MARKEDET</a:t>
            </a:r>
          </a:p>
        </p:txBody>
      </p:sp>
      <p:pic>
        <p:nvPicPr>
          <p:cNvPr id="3" name="Billede 2">
            <a:extLst>
              <a:ext uri="{FF2B5EF4-FFF2-40B4-BE49-F238E27FC236}">
                <a16:creationId xmlns:a16="http://schemas.microsoft.com/office/drawing/2014/main" id="{EA62D19E-B86E-4B36-A4C4-E4F61B911C4E}"/>
              </a:ext>
            </a:extLst>
          </p:cNvPr>
          <p:cNvPicPr>
            <a:picLocks noChangeAspect="1"/>
          </p:cNvPicPr>
          <p:nvPr/>
        </p:nvPicPr>
        <p:blipFill>
          <a:blip r:embed="rId3"/>
          <a:srcRect/>
          <a:stretch/>
        </p:blipFill>
        <p:spPr>
          <a:xfrm>
            <a:off x="8690441" y="666020"/>
            <a:ext cx="3042378" cy="1241457"/>
          </a:xfrm>
          <a:prstGeom prst="rect">
            <a:avLst/>
          </a:prstGeom>
        </p:spPr>
      </p:pic>
      <p:sp>
        <p:nvSpPr>
          <p:cNvPr id="4" name="Ellipse 3">
            <a:extLst>
              <a:ext uri="{FF2B5EF4-FFF2-40B4-BE49-F238E27FC236}">
                <a16:creationId xmlns:a16="http://schemas.microsoft.com/office/drawing/2014/main" id="{FC7BBE21-6945-446A-ACD1-0F3A9E7169E3}"/>
              </a:ext>
            </a:extLst>
          </p:cNvPr>
          <p:cNvSpPr/>
          <p:nvPr/>
        </p:nvSpPr>
        <p:spPr>
          <a:xfrm>
            <a:off x="10221155" y="1031443"/>
            <a:ext cx="777409" cy="777409"/>
          </a:xfrm>
          <a:prstGeom prst="ellipse">
            <a:avLst/>
          </a:prstGeom>
          <a:noFill/>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 name="Tekstfelt 4">
            <a:extLst>
              <a:ext uri="{FF2B5EF4-FFF2-40B4-BE49-F238E27FC236}">
                <a16:creationId xmlns:a16="http://schemas.microsoft.com/office/drawing/2014/main" id="{532EA984-28FC-44FC-B32C-EFAA1BCE43D7}"/>
              </a:ext>
            </a:extLst>
          </p:cNvPr>
          <p:cNvSpPr txBox="1"/>
          <p:nvPr/>
        </p:nvSpPr>
        <p:spPr>
          <a:xfrm>
            <a:off x="363895" y="2389361"/>
            <a:ext cx="10751780" cy="36702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2000" b="1" i="0" u="none" strike="noStrike" kern="1200" cap="none" spc="0" normalizeH="0" baseline="0" noProof="0">
                <a:ln>
                  <a:noFill/>
                </a:ln>
                <a:solidFill>
                  <a:prstClr val="black"/>
                </a:solidFill>
                <a:effectLst/>
                <a:uLnTx/>
                <a:uFillTx/>
                <a:latin typeface="+mj-lt"/>
                <a:ea typeface="+mn-ea"/>
                <a:cs typeface="+mn-cs"/>
              </a:rPr>
              <a:t>Forretningsneutrale integrationer og funktionskomponenter muliggør at flere leverandører kan byde ved kommunale udbud, fordi de ikke selv skal udvikle dem.</a:t>
            </a: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Markedet åbnes op, så også mindre it-virksomheder, kan være med, fordi de ikke skal bruge unødige ressourcer på at udvikle integrationer og komponenter, som ikke nødvendigvis ligger inden for deres kernekompetencer.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Flere leverandører betyder at konkurrencen øges hvilket resulterer i bedre og billigere løsninger – til gavn for kommuner og borgere.</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Samtidig sparer kommunerne også udgiften til den udvikling af den givne integration/komponent, fordi den allerede er tilgængelig via den fælleskommunale infrastruktur.</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p:txBody>
      </p:sp>
    </p:spTree>
    <p:extLst>
      <p:ext uri="{BB962C8B-B14F-4D97-AF65-F5344CB8AC3E}">
        <p14:creationId xmlns:p14="http://schemas.microsoft.com/office/powerpoint/2010/main" val="42283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611348"/>
            <a:ext cx="10853455" cy="859241"/>
          </a:xfrm>
        </p:spPr>
        <p:txBody>
          <a:bodyPr/>
          <a:lstStyle/>
          <a:p>
            <a:r>
              <a:rPr lang="da-DK" sz="3000"/>
              <a:t>VI BETALER ALLEREDE FOR </a:t>
            </a:r>
            <a:br>
              <a:rPr lang="da-DK" sz="3000"/>
            </a:br>
            <a:r>
              <a:rPr lang="da-DK" sz="3000"/>
              <a:t>INFRASTRUKTUREN</a:t>
            </a:r>
          </a:p>
        </p:txBody>
      </p:sp>
      <p:pic>
        <p:nvPicPr>
          <p:cNvPr id="3" name="Billede 2">
            <a:extLst>
              <a:ext uri="{FF2B5EF4-FFF2-40B4-BE49-F238E27FC236}">
                <a16:creationId xmlns:a16="http://schemas.microsoft.com/office/drawing/2014/main" id="{EA62D19E-B86E-4B36-A4C4-E4F61B911C4E}"/>
              </a:ext>
            </a:extLst>
          </p:cNvPr>
          <p:cNvPicPr>
            <a:picLocks noChangeAspect="1"/>
          </p:cNvPicPr>
          <p:nvPr/>
        </p:nvPicPr>
        <p:blipFill>
          <a:blip r:embed="rId3"/>
          <a:srcRect/>
          <a:stretch/>
        </p:blipFill>
        <p:spPr>
          <a:xfrm>
            <a:off x="8688461" y="665212"/>
            <a:ext cx="3046339" cy="1243074"/>
          </a:xfrm>
          <a:prstGeom prst="rect">
            <a:avLst/>
          </a:prstGeom>
        </p:spPr>
      </p:pic>
      <p:sp>
        <p:nvSpPr>
          <p:cNvPr id="4" name="Ellipse 3">
            <a:extLst>
              <a:ext uri="{FF2B5EF4-FFF2-40B4-BE49-F238E27FC236}">
                <a16:creationId xmlns:a16="http://schemas.microsoft.com/office/drawing/2014/main" id="{FC7BBE21-6945-446A-ACD1-0F3A9E7169E3}"/>
              </a:ext>
            </a:extLst>
          </p:cNvPr>
          <p:cNvSpPr/>
          <p:nvPr/>
        </p:nvSpPr>
        <p:spPr>
          <a:xfrm>
            <a:off x="10913660" y="716124"/>
            <a:ext cx="754465" cy="754465"/>
          </a:xfrm>
          <a:prstGeom prst="ellipse">
            <a:avLst/>
          </a:prstGeom>
          <a:noFill/>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9" name="Tekstfelt 78">
            <a:extLst>
              <a:ext uri="{FF2B5EF4-FFF2-40B4-BE49-F238E27FC236}">
                <a16:creationId xmlns:a16="http://schemas.microsoft.com/office/drawing/2014/main" id="{BE3DC6D1-F167-41FC-AA95-0829407BA03C}"/>
              </a:ext>
            </a:extLst>
          </p:cNvPr>
          <p:cNvSpPr txBox="1"/>
          <p:nvPr/>
        </p:nvSpPr>
        <p:spPr>
          <a:xfrm>
            <a:off x="363894" y="1959198"/>
            <a:ext cx="10751780" cy="44935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2000" b="1" i="0" u="none" strike="noStrike" kern="1200" cap="none" spc="0" normalizeH="0" baseline="0" noProof="0" dirty="0">
                <a:ln>
                  <a:noFill/>
                </a:ln>
                <a:solidFill>
                  <a:prstClr val="black"/>
                </a:solidFill>
                <a:effectLst/>
                <a:uLnTx/>
                <a:uFillTx/>
                <a:latin typeface="+mj-lt"/>
                <a:ea typeface="+mn-ea"/>
                <a:cs typeface="+mn-cs"/>
              </a:rPr>
              <a:t>Alle kommuner betaler for den fælleskommunale infrastruktur uanset hvor meget de bruger den. Jo mere kommunen bruger infrastrukturen jo bedre business case.</a:t>
            </a: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Finansieringen af den fælleskommunale infrastruktur bygger på et solidaritetsprincip, hvor de største kommuner (antal indbygger) betaler mest, og de mindste kommuner betaler mindst.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lvl="1" indent="-285750">
              <a:buFont typeface="Arial" panose="020B0604020202020204" pitchFamily="34" charset="0"/>
              <a:buChar char="•"/>
              <a:defRPr/>
            </a:pPr>
            <a:r>
              <a:rPr kumimoji="0" lang="da-DK" sz="1750" b="1" i="0" u="none" strike="noStrike" kern="1200" cap="none" spc="0" normalizeH="0" baseline="0" noProof="0" dirty="0">
                <a:ln>
                  <a:noFill/>
                </a:ln>
                <a:solidFill>
                  <a:prstClr val="black"/>
                </a:solidFill>
                <a:effectLst/>
                <a:uLnTx/>
                <a:uFillTx/>
                <a:latin typeface="+mj-lt"/>
                <a:ea typeface="+mn-ea"/>
                <a:cs typeface="+mn-cs"/>
              </a:rPr>
              <a:t>Eksempel: Sprogkøbing Kommune 50.000 indbyggere </a:t>
            </a:r>
            <a:r>
              <a:rPr kumimoji="0" lang="da-DK" sz="1200" b="1" i="0" u="none" strike="noStrike" kern="1200" cap="none" spc="0" normalizeH="0" baseline="0" noProof="0" dirty="0">
                <a:ln>
                  <a:noFill/>
                </a:ln>
                <a:solidFill>
                  <a:prstClr val="black"/>
                </a:solidFill>
                <a:effectLst/>
                <a:highlight>
                  <a:srgbClr val="FFFF00"/>
                </a:highlight>
                <a:uLnTx/>
                <a:uFillTx/>
                <a:latin typeface="+mj-lt"/>
                <a:ea typeface="+mn-ea"/>
                <a:cs typeface="+mn-cs"/>
              </a:rPr>
              <a:t>(</a:t>
            </a:r>
            <a:r>
              <a:rPr kumimoji="0" lang="da-DK" sz="1200" i="0" u="none" strike="noStrike" kern="1200" cap="none" spc="0" normalizeH="0" baseline="0" noProof="0" dirty="0">
                <a:ln>
                  <a:noFill/>
                </a:ln>
                <a:solidFill>
                  <a:prstClr val="black"/>
                </a:solidFill>
                <a:effectLst/>
                <a:highlight>
                  <a:srgbClr val="FFFF00"/>
                </a:highlight>
                <a:uLnTx/>
                <a:uFillTx/>
                <a:latin typeface="+mj-lt"/>
                <a:ea typeface="+mn-ea"/>
                <a:cs typeface="+mn-cs"/>
              </a:rPr>
              <a:t>Slet afsnit med gult, når du har indsat kommunens indbyggertal, udregnet og indsat kommunens samlet betaling 2022. Vær opmærksom på at for borgere over 150.000 opnås rabat på 50% og hvis kommunen bruger</a:t>
            </a:r>
            <a:r>
              <a:rPr lang="da-DK" sz="1200" dirty="0">
                <a:solidFill>
                  <a:srgbClr val="111111"/>
                </a:solidFill>
                <a:highlight>
                  <a:srgbClr val="FFFF00"/>
                </a:highlight>
                <a:latin typeface="+mj-lt"/>
              </a:rPr>
              <a:t> </a:t>
            </a:r>
            <a:r>
              <a:rPr lang="da-DK" sz="1200" dirty="0">
                <a:solidFill>
                  <a:srgbClr val="1055CC"/>
                </a:solidFill>
                <a:highlight>
                  <a:srgbClr val="FFFF00"/>
                </a:highlight>
                <a:latin typeface="+mj-lt"/>
                <a:hlinkClick r:id="rId4" tooltip="SF6004">
                  <a:extLst>
                    <a:ext uri="{A12FA001-AC4F-418D-AE19-62706E023703}">
                      <ahyp:hlinkClr xmlns:ahyp="http://schemas.microsoft.com/office/drawing/2018/hyperlinkcolor" val="tx"/>
                    </a:ext>
                  </a:extLst>
                </a:hlinkClick>
              </a:rPr>
              <a:t>SF6004 CPR service</a:t>
            </a:r>
            <a:r>
              <a:rPr lang="da-DK" sz="1200" dirty="0">
                <a:solidFill>
                  <a:srgbClr val="111111"/>
                </a:solidFill>
                <a:highlight>
                  <a:srgbClr val="FFFF00"/>
                </a:highlight>
                <a:latin typeface="+mj-lt"/>
              </a:rPr>
              <a:t>, afregnes pr. kald, da den modsat Serviceplatformens øvrige CPR-integrationer tilgår data direkte i CPR-registret. Eventuel betaling for SF6004 indgår ikke i samlet pris</a:t>
            </a:r>
            <a:r>
              <a:rPr kumimoji="0" lang="da-DK" sz="1200" b="1" i="0" u="none" strike="noStrike" kern="1200" cap="none" spc="0" normalizeH="0" baseline="0" noProof="0" dirty="0">
                <a:ln>
                  <a:noFill/>
                </a:ln>
                <a:solidFill>
                  <a:prstClr val="black"/>
                </a:solidFill>
                <a:effectLst/>
                <a:highlight>
                  <a:srgbClr val="FFFF00"/>
                </a:highlight>
                <a:uLnTx/>
                <a:uFillTx/>
                <a:latin typeface="+mj-lt"/>
                <a:ea typeface="+mn-ea"/>
                <a:cs typeface="+mn-cs"/>
              </a:rPr>
              <a:t>))</a:t>
            </a:r>
            <a:br>
              <a:rPr kumimoji="0" lang="da-DK" sz="1750" b="1" i="0" u="none" strike="noStrike" kern="1200" cap="none" spc="0" normalizeH="0" baseline="0" noProof="0" dirty="0">
                <a:ln>
                  <a:noFill/>
                </a:ln>
                <a:solidFill>
                  <a:prstClr val="black"/>
                </a:solidFill>
                <a:effectLst/>
                <a:uLnTx/>
                <a:uFillTx/>
                <a:latin typeface="+mj-lt"/>
                <a:ea typeface="+mn-ea"/>
                <a:cs typeface="+mn-cs"/>
              </a:rPr>
            </a:br>
            <a:br>
              <a:rPr kumimoji="0" lang="da-DK" sz="1750" b="1" i="0" u="none" strike="noStrike" kern="1200" cap="none" spc="0" normalizeH="0" baseline="0" noProof="0" dirty="0">
                <a:ln>
                  <a:noFill/>
                </a:ln>
                <a:solidFill>
                  <a:prstClr val="black"/>
                </a:solidFill>
                <a:effectLst/>
                <a:uLnTx/>
                <a:uFillTx/>
                <a:latin typeface="+mj-lt"/>
                <a:ea typeface="+mn-ea"/>
                <a:cs typeface="+mn-cs"/>
              </a:rPr>
            </a:br>
            <a:r>
              <a:rPr kumimoji="0" lang="da-DK" sz="1750" b="0" i="0" u="none" strike="noStrike" kern="1200" cap="none" spc="0" normalizeH="0" baseline="0" noProof="0" dirty="0">
                <a:ln>
                  <a:noFill/>
                </a:ln>
                <a:solidFill>
                  <a:prstClr val="black"/>
                </a:solidFill>
                <a:effectLst/>
                <a:uLnTx/>
                <a:uFillTx/>
                <a:latin typeface="+mj-lt"/>
                <a:ea typeface="+mn-ea"/>
                <a:cs typeface="+mn-cs"/>
              </a:rPr>
              <a:t>I 2022 betaler Sprogkøbing </a:t>
            </a:r>
            <a:r>
              <a:rPr lang="da-DK" sz="1750" dirty="0">
                <a:solidFill>
                  <a:prstClr val="black"/>
                </a:solidFill>
                <a:latin typeface="+mj-lt"/>
              </a:rPr>
              <a:t>K</a:t>
            </a:r>
            <a:r>
              <a:rPr kumimoji="0" lang="da-DK" sz="1750" b="0" i="0" u="none" strike="noStrike" kern="1200" cap="none" spc="0" normalizeH="0" baseline="0" noProof="0" dirty="0" err="1">
                <a:ln>
                  <a:noFill/>
                </a:ln>
                <a:solidFill>
                  <a:prstClr val="black"/>
                </a:solidFill>
                <a:effectLst/>
                <a:uLnTx/>
                <a:uFillTx/>
                <a:latin typeface="+mj-lt"/>
                <a:ea typeface="+mn-ea"/>
                <a:cs typeface="+mn-cs"/>
              </a:rPr>
              <a:t>ommune</a:t>
            </a:r>
            <a:r>
              <a:rPr kumimoji="0" lang="da-DK" sz="1750" b="0" i="0" u="none" strike="noStrike" kern="1200" cap="none" spc="0" normalizeH="0" baseline="0" noProof="0" dirty="0">
                <a:ln>
                  <a:noFill/>
                </a:ln>
                <a:solidFill>
                  <a:prstClr val="black"/>
                </a:solidFill>
                <a:effectLst/>
                <a:uLnTx/>
                <a:uFillTx/>
                <a:latin typeface="+mj-lt"/>
                <a:ea typeface="+mn-ea"/>
                <a:cs typeface="+mn-cs"/>
              </a:rPr>
              <a:t> 4,93 kr. pr. indbygger for den såkaldte buffetpris (driftsomkostninger, support og administration, udvikling mv.), samt en infrastrukturpris på 25 kr. pr. borger. Det vil sige 29,93 kr. pr. indbygger. </a:t>
            </a:r>
            <a:br>
              <a:rPr kumimoji="0" lang="da-DK" sz="1750" b="0" i="0" u="none" strike="noStrike" kern="1200" cap="none" spc="0" normalizeH="0" baseline="0" noProof="0" dirty="0">
                <a:ln>
                  <a:noFill/>
                </a:ln>
                <a:solidFill>
                  <a:prstClr val="black"/>
                </a:solidFill>
                <a:effectLst/>
                <a:uLnTx/>
                <a:uFillTx/>
                <a:latin typeface="+mj-lt"/>
                <a:ea typeface="+mn-ea"/>
                <a:cs typeface="+mn-cs"/>
              </a:rPr>
            </a:br>
            <a:br>
              <a:rPr kumimoji="0" lang="da-DK" sz="1750" b="0" i="0" u="none" strike="noStrike" kern="1200" cap="none" spc="0" normalizeH="0" baseline="0" noProof="0" dirty="0">
                <a:ln>
                  <a:noFill/>
                </a:ln>
                <a:solidFill>
                  <a:prstClr val="black"/>
                </a:solidFill>
                <a:effectLst/>
                <a:uLnTx/>
                <a:uFillTx/>
                <a:latin typeface="+mj-lt"/>
                <a:ea typeface="+mn-ea"/>
                <a:cs typeface="+mn-cs"/>
              </a:rPr>
            </a:br>
            <a:r>
              <a:rPr kumimoji="0" lang="da-DK" sz="1750" b="0" i="0" strike="noStrike" kern="1200" cap="none" spc="0" normalizeH="0" baseline="0" noProof="0" dirty="0">
                <a:ln>
                  <a:noFill/>
                </a:ln>
                <a:solidFill>
                  <a:prstClr val="black"/>
                </a:solidFill>
                <a:effectLst/>
                <a:uLnTx/>
                <a:uFillTx/>
                <a:latin typeface="+mj-lt"/>
                <a:ea typeface="+mn-ea"/>
                <a:cs typeface="+mn-cs"/>
              </a:rPr>
              <a:t>Samlet betaler </a:t>
            </a:r>
            <a:r>
              <a:rPr lang="da-DK" sz="1750" dirty="0">
                <a:solidFill>
                  <a:prstClr val="black"/>
                </a:solidFill>
                <a:latin typeface="+mj-lt"/>
              </a:rPr>
              <a:t>Sprogkøbing </a:t>
            </a:r>
            <a:r>
              <a:rPr kumimoji="0" lang="da-DK" sz="1750" b="0" i="0" strike="noStrike" kern="1200" cap="none" spc="0" normalizeH="0" baseline="0" noProof="0" dirty="0">
                <a:ln>
                  <a:noFill/>
                </a:ln>
                <a:solidFill>
                  <a:prstClr val="black"/>
                </a:solidFill>
                <a:effectLst/>
                <a:uLnTx/>
                <a:uFillTx/>
                <a:latin typeface="+mj-lt"/>
                <a:ea typeface="+mn-ea"/>
                <a:cs typeface="+mn-cs"/>
              </a:rPr>
              <a:t>Kommune i 2022: 1.496.500 kr. for den </a:t>
            </a:r>
            <a:r>
              <a:rPr kumimoji="0" lang="da-DK" sz="1750" b="0" i="0" strike="noStrike" kern="1200" cap="none" spc="0" normalizeH="0" baseline="0" noProof="0">
                <a:ln>
                  <a:noFill/>
                </a:ln>
                <a:solidFill>
                  <a:prstClr val="black"/>
                </a:solidFill>
                <a:effectLst/>
                <a:uLnTx/>
                <a:uFillTx/>
                <a:latin typeface="+mj-lt"/>
                <a:ea typeface="+mn-ea"/>
                <a:cs typeface="+mn-cs"/>
              </a:rPr>
              <a:t>fælleskommunale infrastruktur</a:t>
            </a:r>
            <a:endParaRPr kumimoji="0" lang="da-DK" sz="1750" b="0" i="0" strike="noStrike" kern="1200" cap="none" spc="0" normalizeH="0" baseline="0" noProof="0" dirty="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p:txBody>
      </p:sp>
    </p:spTree>
    <p:extLst>
      <p:ext uri="{BB962C8B-B14F-4D97-AF65-F5344CB8AC3E}">
        <p14:creationId xmlns:p14="http://schemas.microsoft.com/office/powerpoint/2010/main" val="1047605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felt 6">
            <a:extLst>
              <a:ext uri="{FF2B5EF4-FFF2-40B4-BE49-F238E27FC236}">
                <a16:creationId xmlns:a16="http://schemas.microsoft.com/office/drawing/2014/main" id="{203177E3-DBDB-4A36-BB8A-6119953E52CE}"/>
              </a:ext>
            </a:extLst>
          </p:cNvPr>
          <p:cNvSpPr txBox="1"/>
          <p:nvPr/>
        </p:nvSpPr>
        <p:spPr>
          <a:xfrm>
            <a:off x="363894" y="1405237"/>
            <a:ext cx="5611603" cy="369332"/>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 name="Tekstfelt 4">
            <a:extLst>
              <a:ext uri="{FF2B5EF4-FFF2-40B4-BE49-F238E27FC236}">
                <a16:creationId xmlns:a16="http://schemas.microsoft.com/office/drawing/2014/main" id="{02F8AB12-D67E-4DAE-853F-FB231FA89E18}"/>
              </a:ext>
            </a:extLst>
          </p:cNvPr>
          <p:cNvSpPr txBox="1"/>
          <p:nvPr/>
        </p:nvSpPr>
        <p:spPr>
          <a:xfrm>
            <a:off x="484186" y="1851353"/>
            <a:ext cx="10751780" cy="397801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2000" b="1" dirty="0">
                <a:solidFill>
                  <a:prstClr val="black"/>
                </a:solidFill>
                <a:latin typeface="+mj-lt"/>
              </a:rPr>
              <a:t>Der er stor værdi for kommunerne, ved at stå sammen om at anvende den fælleskommunale infrastruktur. Ved at stå sammen, står kommunerne samlet set stærkere overfor leverandørerne.</a:t>
            </a:r>
            <a:endParaRPr kumimoji="0" lang="da-DK" sz="1750" i="0" u="none" strike="noStrike" kern="1200" cap="none" spc="0" normalizeH="0" baseline="0" noProof="0" dirty="0">
              <a:ln>
                <a:noFill/>
              </a:ln>
              <a:solidFill>
                <a:prstClr val="black"/>
              </a:solidFill>
              <a:effectLst/>
              <a:uLnTx/>
              <a:uFillTx/>
              <a:latin typeface="+mj-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R="0" lvl="0" algn="l" defTabSz="457200" rtl="0" eaLnBrk="1" fontAlgn="auto" latinLnBrk="0" hangingPunct="1">
              <a:lnSpc>
                <a:spcPct val="100000"/>
              </a:lnSpc>
              <a:spcBef>
                <a:spcPts val="0"/>
              </a:spcBef>
              <a:spcAft>
                <a:spcPts val="0"/>
              </a:spcAft>
              <a:buClrTx/>
              <a:buSzTx/>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Med egen indkøb er der risiko for:</a:t>
            </a:r>
            <a:endParaRPr lang="da-DK" sz="1750" dirty="0">
              <a:solidFill>
                <a:prstClr val="black"/>
              </a:solidFill>
              <a:latin typeface="+mj-lt"/>
            </a:endParaRPr>
          </a:p>
          <a:p>
            <a:pPr marR="0" lvl="0" algn="l" defTabSz="457200" rtl="0" eaLnBrk="1" fontAlgn="auto" latinLnBrk="0" hangingPunct="1">
              <a:lnSpc>
                <a:spcPct val="100000"/>
              </a:lnSpc>
              <a:spcBef>
                <a:spcPts val="0"/>
              </a:spcBef>
              <a:spcAft>
                <a:spcPts val="0"/>
              </a:spcAft>
              <a:buClrTx/>
              <a:buSzTx/>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lvl="1" indent="-285750">
              <a:buFont typeface="Arial" panose="020B0604020202020204" pitchFamily="34" charset="0"/>
              <a:buChar char="•"/>
              <a:defRPr/>
            </a:pPr>
            <a:r>
              <a:rPr lang="da-DK" sz="1750" dirty="0">
                <a:solidFill>
                  <a:prstClr val="black"/>
                </a:solidFill>
                <a:latin typeface="+mj-lt"/>
              </a:rPr>
              <a:t>Adgang til egne data kan være dyrere</a:t>
            </a:r>
          </a:p>
          <a:p>
            <a:pPr marL="742950" lvl="1" indent="-285750">
              <a:buFont typeface="Arial" panose="020B0604020202020204" pitchFamily="34" charset="0"/>
              <a:buChar char="•"/>
              <a:defRPr/>
            </a:pPr>
            <a:endParaRPr lang="da-DK" sz="1750" dirty="0">
              <a:solidFill>
                <a:prstClr val="black"/>
              </a:solidFill>
              <a:latin typeface="+mj-lt"/>
            </a:endParaRPr>
          </a:p>
          <a:p>
            <a:pPr marL="742950" lvl="1" indent="-285750">
              <a:buFont typeface="Arial" panose="020B0604020202020204" pitchFamily="34" charset="0"/>
              <a:buChar char="•"/>
              <a:defRPr/>
            </a:pPr>
            <a:r>
              <a:rPr kumimoji="0" lang="da-DK" sz="1750" b="0" i="0" u="none" strike="noStrike" kern="1200" cap="none" spc="0" normalizeH="0" baseline="0" noProof="0" dirty="0">
                <a:ln>
                  <a:noFill/>
                </a:ln>
                <a:solidFill>
                  <a:prstClr val="black"/>
                </a:solidFill>
                <a:effectLst/>
                <a:uLnTx/>
                <a:uFillTx/>
                <a:latin typeface="+mj-lt"/>
                <a:ea typeface="+mn-ea"/>
                <a:cs typeface="+mn-cs"/>
              </a:rPr>
              <a:t>Risiko for manglende dataafgrænsning og brugerstyring</a:t>
            </a:r>
          </a:p>
          <a:p>
            <a:pPr marL="742950" lvl="1" indent="-285750">
              <a:buFont typeface="Arial" panose="020B0604020202020204" pitchFamily="34" charset="0"/>
              <a:buChar char="•"/>
              <a:defRPr/>
            </a:pPr>
            <a:endParaRPr lang="da-DK" sz="1750" dirty="0">
              <a:solidFill>
                <a:prstClr val="black"/>
              </a:solidFill>
              <a:latin typeface="+mj-lt"/>
            </a:endParaRPr>
          </a:p>
          <a:p>
            <a:pPr marL="742950" lvl="1" indent="-285750">
              <a:buFont typeface="Arial" panose="020B0604020202020204" pitchFamily="34" charset="0"/>
              <a:buChar char="•"/>
              <a:defRPr/>
            </a:pPr>
            <a:r>
              <a:rPr lang="da-DK" sz="1750" dirty="0">
                <a:solidFill>
                  <a:prstClr val="black"/>
                </a:solidFill>
                <a:latin typeface="+mj-lt"/>
              </a:rPr>
              <a:t>Risiko for at betale for samme funktionalitet flere gange i forskellige fagløsninger</a:t>
            </a: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dirty="0">
              <a:ln>
                <a:noFill/>
              </a:ln>
              <a:solidFill>
                <a:prstClr val="black"/>
              </a:solidFill>
              <a:effectLst/>
              <a:uLnTx/>
              <a:uFillTx/>
              <a:latin typeface="+mj-lt"/>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dirty="0">
                <a:ln>
                  <a:noFill/>
                </a:ln>
                <a:solidFill>
                  <a:prstClr val="black"/>
                </a:solidFill>
                <a:effectLst/>
                <a:uLnTx/>
                <a:uFillTx/>
                <a:latin typeface="+mj-lt"/>
                <a:ea typeface="+mn-ea"/>
                <a:cs typeface="+mn-cs"/>
              </a:rPr>
              <a:t>Manglende sammenhæng på tværs af systemer kan øge risiko for fejl qua manglende overblik</a:t>
            </a:r>
          </a:p>
          <a:p>
            <a:pPr marR="0" lvl="1" algn="l" defTabSz="457200" rtl="0" eaLnBrk="1" fontAlgn="auto" latinLnBrk="0" hangingPunct="1">
              <a:lnSpc>
                <a:spcPct val="100000"/>
              </a:lnSpc>
              <a:spcBef>
                <a:spcPts val="0"/>
              </a:spcBef>
              <a:spcAft>
                <a:spcPts val="0"/>
              </a:spcAft>
              <a:buClrTx/>
              <a:buSzTx/>
              <a:tabLst/>
              <a:defRPr/>
            </a:pPr>
            <a:endParaRPr lang="da-DK" sz="1750" dirty="0">
              <a:solidFill>
                <a:prstClr val="black"/>
              </a:solidFill>
              <a:latin typeface="+mj-lt"/>
            </a:endParaRPr>
          </a:p>
        </p:txBody>
      </p:sp>
      <p:sp>
        <p:nvSpPr>
          <p:cNvPr id="9" name="Titel 1">
            <a:extLst>
              <a:ext uri="{FF2B5EF4-FFF2-40B4-BE49-F238E27FC236}">
                <a16:creationId xmlns:a16="http://schemas.microsoft.com/office/drawing/2014/main" id="{A09651F3-095C-42D9-A1CC-FD9710316761}"/>
              </a:ext>
            </a:extLst>
          </p:cNvPr>
          <p:cNvSpPr>
            <a:spLocks noGrp="1"/>
          </p:cNvSpPr>
          <p:nvPr>
            <p:ph type="title"/>
          </p:nvPr>
        </p:nvSpPr>
        <p:spPr>
          <a:xfrm>
            <a:off x="363894" y="611348"/>
            <a:ext cx="10992364" cy="859241"/>
          </a:xfrm>
        </p:spPr>
        <p:txBody>
          <a:bodyPr/>
          <a:lstStyle/>
          <a:p>
            <a:r>
              <a:rPr lang="da-DK" sz="2800"/>
              <a:t>RISIKOFAKTORER VED IKKE AT BENYTTE INFRASTRUKTUREN</a:t>
            </a:r>
            <a:endParaRPr lang="da-DK" sz="1800"/>
          </a:p>
        </p:txBody>
      </p:sp>
    </p:spTree>
    <p:extLst>
      <p:ext uri="{BB962C8B-B14F-4D97-AF65-F5344CB8AC3E}">
        <p14:creationId xmlns:p14="http://schemas.microsoft.com/office/powerpoint/2010/main" val="3471415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C36A872-9D49-449E-88A8-50080FF6F716}"/>
              </a:ext>
            </a:extLst>
          </p:cNvPr>
          <p:cNvSpPr>
            <a:spLocks noGrp="1"/>
          </p:cNvSpPr>
          <p:nvPr>
            <p:ph type="body" sz="quarter" idx="10"/>
          </p:nvPr>
        </p:nvSpPr>
        <p:spPr/>
        <p:txBody>
          <a:bodyPr>
            <a:normAutofit fontScale="77500" lnSpcReduction="20000"/>
          </a:bodyPr>
          <a:lstStyle/>
          <a:p>
            <a:r>
              <a:rPr lang="da-DK">
                <a:solidFill>
                  <a:schemeClr val="accent4">
                    <a:lumMod val="50000"/>
                  </a:schemeClr>
                </a:solidFill>
              </a:rPr>
              <a:t>infrastruktur</a:t>
            </a:r>
          </a:p>
        </p:txBody>
      </p:sp>
      <p:sp>
        <p:nvSpPr>
          <p:cNvPr id="3" name="Titel 2">
            <a:extLst>
              <a:ext uri="{FF2B5EF4-FFF2-40B4-BE49-F238E27FC236}">
                <a16:creationId xmlns:a16="http://schemas.microsoft.com/office/drawing/2014/main" id="{238F8330-51BE-43E8-8DC8-23CE82F549C7}"/>
              </a:ext>
            </a:extLst>
          </p:cNvPr>
          <p:cNvSpPr>
            <a:spLocks noGrp="1"/>
          </p:cNvSpPr>
          <p:nvPr>
            <p:ph type="title"/>
          </p:nvPr>
        </p:nvSpPr>
        <p:spPr/>
        <p:txBody>
          <a:bodyPr/>
          <a:lstStyle/>
          <a:p>
            <a:r>
              <a:rPr lang="da-DK" b="1"/>
              <a:t>SPROGKØBING KOMMUNES VIRKELIGHED</a:t>
            </a:r>
            <a:endParaRPr lang="da-DK"/>
          </a:p>
        </p:txBody>
      </p:sp>
    </p:spTree>
    <p:extLst>
      <p:ext uri="{BB962C8B-B14F-4D97-AF65-F5344CB8AC3E}">
        <p14:creationId xmlns:p14="http://schemas.microsoft.com/office/powerpoint/2010/main" val="337324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5368EC2E-951D-4558-BA72-F2F3CA6D30C9}"/>
              </a:ext>
            </a:extLst>
          </p:cNvPr>
          <p:cNvSpPr>
            <a:spLocks noGrp="1"/>
          </p:cNvSpPr>
          <p:nvPr>
            <p:ph type="title"/>
          </p:nvPr>
        </p:nvSpPr>
        <p:spPr>
          <a:xfrm>
            <a:off x="363895" y="598208"/>
            <a:ext cx="10989905" cy="859241"/>
          </a:xfrm>
        </p:spPr>
        <p:txBody>
          <a:bodyPr/>
          <a:lstStyle/>
          <a:p>
            <a:r>
              <a:rPr lang="da-DK" sz="3000"/>
              <a:t>VI ER ALLEREDE GODT I GANG</a:t>
            </a:r>
          </a:p>
        </p:txBody>
      </p:sp>
      <p:graphicFrame>
        <p:nvGraphicFramePr>
          <p:cNvPr id="9" name="Tabel 4">
            <a:extLst>
              <a:ext uri="{FF2B5EF4-FFF2-40B4-BE49-F238E27FC236}">
                <a16:creationId xmlns:a16="http://schemas.microsoft.com/office/drawing/2014/main" id="{8FFF7A41-163A-4FBB-A6A1-18EB1CD716F8}"/>
              </a:ext>
            </a:extLst>
          </p:cNvPr>
          <p:cNvGraphicFramePr>
            <a:graphicFrameLocks noGrp="1"/>
          </p:cNvGraphicFramePr>
          <p:nvPr>
            <p:extLst>
              <p:ext uri="{D42A27DB-BD31-4B8C-83A1-F6EECF244321}">
                <p14:modId xmlns:p14="http://schemas.microsoft.com/office/powerpoint/2010/main" val="2682178196"/>
              </p:ext>
            </p:extLst>
          </p:nvPr>
        </p:nvGraphicFramePr>
        <p:xfrm>
          <a:off x="363895" y="1629000"/>
          <a:ext cx="10896609" cy="1800000"/>
        </p:xfrm>
        <a:graphic>
          <a:graphicData uri="http://schemas.openxmlformats.org/drawingml/2006/table">
            <a:tbl>
              <a:tblPr firstRow="1" bandRow="1">
                <a:tableStyleId>{21E4AEA4-8DFA-4A89-87EB-49C32662AFE0}</a:tableStyleId>
              </a:tblPr>
              <a:tblGrid>
                <a:gridCol w="7580706">
                  <a:extLst>
                    <a:ext uri="{9D8B030D-6E8A-4147-A177-3AD203B41FA5}">
                      <a16:colId xmlns:a16="http://schemas.microsoft.com/office/drawing/2014/main" val="20842846"/>
                    </a:ext>
                  </a:extLst>
                </a:gridCol>
                <a:gridCol w="3315903">
                  <a:extLst>
                    <a:ext uri="{9D8B030D-6E8A-4147-A177-3AD203B41FA5}">
                      <a16:colId xmlns:a16="http://schemas.microsoft.com/office/drawing/2014/main" val="3984076755"/>
                    </a:ext>
                  </a:extLst>
                </a:gridCol>
              </a:tblGrid>
              <a:tr h="360000">
                <a:tc>
                  <a:txBody>
                    <a:bodyPr/>
                    <a:lstStyle/>
                    <a:p>
                      <a:pPr marL="0" algn="l"/>
                      <a:r>
                        <a:rPr lang="da-DK" sz="1400"/>
                        <a:t>Parameter</a:t>
                      </a:r>
                    </a:p>
                  </a:txBody>
                  <a:tcPr/>
                </a:tc>
                <a:tc>
                  <a:txBody>
                    <a:bodyPr/>
                    <a:lstStyle/>
                    <a:p>
                      <a:pPr marL="0" algn="l"/>
                      <a:r>
                        <a:rPr lang="da-DK" sz="1400"/>
                        <a:t>Kald</a:t>
                      </a:r>
                    </a:p>
                  </a:txBody>
                  <a:tcPr/>
                </a:tc>
                <a:extLst>
                  <a:ext uri="{0D108BD9-81ED-4DB2-BD59-A6C34878D82A}">
                    <a16:rowId xmlns:a16="http://schemas.microsoft.com/office/drawing/2014/main" val="3184512260"/>
                  </a:ext>
                </a:extLst>
              </a:tr>
              <a:tr h="360000">
                <a:tc>
                  <a:txBody>
                    <a:bodyPr/>
                    <a:lstStyle/>
                    <a:p>
                      <a:pPr marL="0" algn="l"/>
                      <a:r>
                        <a:rPr lang="da-DK" sz="1400"/>
                        <a:t>Samlet antal kald (juni 2021): </a:t>
                      </a:r>
                    </a:p>
                  </a:txBody>
                  <a:tcPr/>
                </a:tc>
                <a:tc>
                  <a:txBody>
                    <a:bodyPr/>
                    <a:lstStyle/>
                    <a:p>
                      <a:pPr marL="0" algn="l"/>
                      <a:r>
                        <a:rPr lang="da-DK" sz="1400"/>
                        <a:t>418.000</a:t>
                      </a:r>
                    </a:p>
                  </a:txBody>
                  <a:tcPr/>
                </a:tc>
                <a:extLst>
                  <a:ext uri="{0D108BD9-81ED-4DB2-BD59-A6C34878D82A}">
                    <a16:rowId xmlns:a16="http://schemas.microsoft.com/office/drawing/2014/main" val="825410921"/>
                  </a:ext>
                </a:extLst>
              </a:tr>
              <a:tr h="360000">
                <a:tc>
                  <a:txBody>
                    <a:bodyPr/>
                    <a:lstStyle/>
                    <a:p>
                      <a:pPr marL="0" algn="l"/>
                      <a:r>
                        <a:rPr lang="da-DK" sz="1400"/>
                        <a:t>Antal kald pr. borger</a:t>
                      </a:r>
                    </a:p>
                  </a:txBody>
                  <a:tcPr/>
                </a:tc>
                <a:tc>
                  <a:txBody>
                    <a:bodyPr/>
                    <a:lstStyle/>
                    <a:p>
                      <a:pPr marL="0" algn="l"/>
                      <a:r>
                        <a:rPr lang="da-DK" sz="1400"/>
                        <a:t>6,04</a:t>
                      </a:r>
                    </a:p>
                  </a:txBody>
                  <a:tcPr/>
                </a:tc>
                <a:extLst>
                  <a:ext uri="{0D108BD9-81ED-4DB2-BD59-A6C34878D82A}">
                    <a16:rowId xmlns:a16="http://schemas.microsoft.com/office/drawing/2014/main" val="2204658232"/>
                  </a:ext>
                </a:extLst>
              </a:tr>
              <a:tr h="360000">
                <a:tc>
                  <a:txBody>
                    <a:bodyPr/>
                    <a:lstStyle/>
                    <a:p>
                      <a:pPr marL="0" algn="l"/>
                      <a:r>
                        <a:rPr lang="da-DK" sz="1400"/>
                        <a:t>Antal serviceaftaler med kald: </a:t>
                      </a:r>
                    </a:p>
                  </a:txBody>
                  <a:tcPr/>
                </a:tc>
                <a:tc>
                  <a:txBody>
                    <a:bodyPr/>
                    <a:lstStyle/>
                    <a:p>
                      <a:pPr marL="0" algn="l"/>
                      <a:r>
                        <a:rPr lang="da-DK" sz="1400"/>
                        <a:t>54</a:t>
                      </a:r>
                    </a:p>
                  </a:txBody>
                  <a:tcPr/>
                </a:tc>
                <a:extLst>
                  <a:ext uri="{0D108BD9-81ED-4DB2-BD59-A6C34878D82A}">
                    <a16:rowId xmlns:a16="http://schemas.microsoft.com/office/drawing/2014/main" val="8507479"/>
                  </a:ext>
                </a:extLst>
              </a:tr>
              <a:tr h="360000">
                <a:tc>
                  <a:txBody>
                    <a:bodyPr/>
                    <a:lstStyle/>
                    <a:p>
                      <a:pPr marL="0" algn="l"/>
                      <a:r>
                        <a:rPr lang="da-DK" sz="1400"/>
                        <a:t>Antal systemer med kald: </a:t>
                      </a:r>
                    </a:p>
                  </a:txBody>
                  <a:tcPr/>
                </a:tc>
                <a:tc>
                  <a:txBody>
                    <a:bodyPr/>
                    <a:lstStyle/>
                    <a:p>
                      <a:pPr marL="0" algn="l"/>
                      <a:r>
                        <a:rPr lang="da-DK" sz="1400" dirty="0"/>
                        <a:t>31</a:t>
                      </a:r>
                    </a:p>
                  </a:txBody>
                  <a:tcPr/>
                </a:tc>
                <a:extLst>
                  <a:ext uri="{0D108BD9-81ED-4DB2-BD59-A6C34878D82A}">
                    <a16:rowId xmlns:a16="http://schemas.microsoft.com/office/drawing/2014/main" val="3729566354"/>
                  </a:ext>
                </a:extLst>
              </a:tr>
            </a:tbl>
          </a:graphicData>
        </a:graphic>
      </p:graphicFrame>
      <p:graphicFrame>
        <p:nvGraphicFramePr>
          <p:cNvPr id="10" name="Tabel 9">
            <a:extLst>
              <a:ext uri="{FF2B5EF4-FFF2-40B4-BE49-F238E27FC236}">
                <a16:creationId xmlns:a16="http://schemas.microsoft.com/office/drawing/2014/main" id="{F253CF04-CBEB-40CE-ADC9-0A6A6A66C682}"/>
              </a:ext>
            </a:extLst>
          </p:cNvPr>
          <p:cNvGraphicFramePr>
            <a:graphicFrameLocks noGrp="1"/>
          </p:cNvGraphicFramePr>
          <p:nvPr/>
        </p:nvGraphicFramePr>
        <p:xfrm>
          <a:off x="363894" y="3686037"/>
          <a:ext cx="10896609" cy="2160000"/>
        </p:xfrm>
        <a:graphic>
          <a:graphicData uri="http://schemas.openxmlformats.org/drawingml/2006/table">
            <a:tbl>
              <a:tblPr firstRow="1" bandRow="1">
                <a:tableStyleId>{F5AB1C69-6EDB-4FF4-983F-18BD219EF322}</a:tableStyleId>
              </a:tblPr>
              <a:tblGrid>
                <a:gridCol w="3632203">
                  <a:extLst>
                    <a:ext uri="{9D8B030D-6E8A-4147-A177-3AD203B41FA5}">
                      <a16:colId xmlns:a16="http://schemas.microsoft.com/office/drawing/2014/main" val="1013437230"/>
                    </a:ext>
                  </a:extLst>
                </a:gridCol>
                <a:gridCol w="5079172">
                  <a:extLst>
                    <a:ext uri="{9D8B030D-6E8A-4147-A177-3AD203B41FA5}">
                      <a16:colId xmlns:a16="http://schemas.microsoft.com/office/drawing/2014/main" val="2788207722"/>
                    </a:ext>
                  </a:extLst>
                </a:gridCol>
                <a:gridCol w="2185234">
                  <a:extLst>
                    <a:ext uri="{9D8B030D-6E8A-4147-A177-3AD203B41FA5}">
                      <a16:colId xmlns:a16="http://schemas.microsoft.com/office/drawing/2014/main" val="1141017615"/>
                    </a:ext>
                  </a:extLst>
                </a:gridCol>
              </a:tblGrid>
              <a:tr h="360000">
                <a:tc>
                  <a:txBody>
                    <a:bodyPr/>
                    <a:lstStyle/>
                    <a:p>
                      <a:pPr lvl="0" algn="l" fontAlgn="b"/>
                      <a:r>
                        <a:rPr lang="da-DK" sz="1400" u="none" strike="noStrike">
                          <a:effectLst/>
                        </a:rPr>
                        <a:t>Leverandør</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a:effectLst/>
                        </a:rPr>
                        <a:t>System</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a:effectLst/>
                        </a:rPr>
                        <a:t>Kald</a:t>
                      </a:r>
                      <a:endParaRPr lang="da-DK" sz="1400" b="0" i="0" u="none" strike="noStrike">
                        <a:solidFill>
                          <a:srgbClr val="000000"/>
                        </a:solidFill>
                        <a:effectLst/>
                        <a:latin typeface="+mn-lt"/>
                      </a:endParaRPr>
                    </a:p>
                  </a:txBody>
                  <a:tcPr anchor="ctr"/>
                </a:tc>
                <a:extLst>
                  <a:ext uri="{0D108BD9-81ED-4DB2-BD59-A6C34878D82A}">
                    <a16:rowId xmlns:a16="http://schemas.microsoft.com/office/drawing/2014/main" val="3350192412"/>
                  </a:ext>
                </a:extLst>
              </a:tr>
              <a:tr h="360000">
                <a:tc>
                  <a:txBody>
                    <a:bodyPr/>
                    <a:lstStyle/>
                    <a:p>
                      <a:pPr lvl="0" algn="l" fontAlgn="b"/>
                      <a:r>
                        <a:rPr lang="da-DK" sz="1400" u="none" strike="noStrike">
                          <a:effectLst/>
                        </a:rPr>
                        <a:t>Leverandør A/S</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a:effectLst/>
                        </a:rPr>
                        <a:t>Korsbæk Organisationssynkronisering</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a:effectLst/>
                        </a:rPr>
                        <a:t>118127</a:t>
                      </a:r>
                      <a:endParaRPr lang="da-DK" sz="1400" b="0" i="0" u="none" strike="noStrike">
                        <a:solidFill>
                          <a:srgbClr val="000000"/>
                        </a:solidFill>
                        <a:effectLst/>
                        <a:latin typeface="+mn-lt"/>
                      </a:endParaRPr>
                    </a:p>
                  </a:txBody>
                  <a:tcPr anchor="ctr"/>
                </a:tc>
                <a:extLst>
                  <a:ext uri="{0D108BD9-81ED-4DB2-BD59-A6C34878D82A}">
                    <a16:rowId xmlns:a16="http://schemas.microsoft.com/office/drawing/2014/main" val="2236214502"/>
                  </a:ext>
                </a:extLst>
              </a:tr>
              <a:tr h="360000">
                <a:tc>
                  <a:txBody>
                    <a:bodyPr/>
                    <a:lstStyle/>
                    <a:p>
                      <a:pPr lvl="0" algn="l" fontAlgn="b"/>
                      <a:r>
                        <a:rPr lang="da-DK" sz="1400" u="none" strike="noStrike">
                          <a:effectLst/>
                        </a:rPr>
                        <a:t>IT-superduper A/S</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err="1">
                          <a:effectLst/>
                        </a:rPr>
                        <a:t>KOMBIT_system</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a:effectLst/>
                        </a:rPr>
                        <a:t>81843</a:t>
                      </a:r>
                      <a:endParaRPr lang="da-DK" sz="1400" b="0" i="0" u="none" strike="noStrike">
                        <a:solidFill>
                          <a:srgbClr val="000000"/>
                        </a:solidFill>
                        <a:effectLst/>
                        <a:latin typeface="+mn-lt"/>
                      </a:endParaRPr>
                    </a:p>
                  </a:txBody>
                  <a:tcPr anchor="ctr"/>
                </a:tc>
                <a:extLst>
                  <a:ext uri="{0D108BD9-81ED-4DB2-BD59-A6C34878D82A}">
                    <a16:rowId xmlns:a16="http://schemas.microsoft.com/office/drawing/2014/main" val="124583331"/>
                  </a:ext>
                </a:extLst>
              </a:tr>
              <a:tr h="360000">
                <a:tc>
                  <a:txBody>
                    <a:bodyPr/>
                    <a:lstStyle/>
                    <a:p>
                      <a:pPr lvl="0" algn="l" fontAlgn="b"/>
                      <a:r>
                        <a:rPr lang="da-DK" sz="1400" u="none" strike="noStrike">
                          <a:effectLst/>
                        </a:rPr>
                        <a:t>Top-IT ApS</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err="1">
                          <a:effectLst/>
                        </a:rPr>
                        <a:t>KOMBIT_system</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a:effectLst/>
                        </a:rPr>
                        <a:t>50747</a:t>
                      </a:r>
                      <a:endParaRPr lang="da-DK" sz="1400" b="0" i="0" u="none" strike="noStrike">
                        <a:solidFill>
                          <a:srgbClr val="000000"/>
                        </a:solidFill>
                        <a:effectLst/>
                        <a:latin typeface="+mn-lt"/>
                      </a:endParaRPr>
                    </a:p>
                  </a:txBody>
                  <a:tcPr anchor="ctr"/>
                </a:tc>
                <a:extLst>
                  <a:ext uri="{0D108BD9-81ED-4DB2-BD59-A6C34878D82A}">
                    <a16:rowId xmlns:a16="http://schemas.microsoft.com/office/drawing/2014/main" val="1281700916"/>
                  </a:ext>
                </a:extLst>
              </a:tr>
              <a:tr h="360000">
                <a:tc>
                  <a:txBody>
                    <a:bodyPr/>
                    <a:lstStyle/>
                    <a:p>
                      <a:pPr lvl="0" algn="l" fontAlgn="b"/>
                      <a:r>
                        <a:rPr lang="da-DK" sz="1400" u="none" strike="noStrike">
                          <a:effectLst/>
                        </a:rPr>
                        <a:t>Fantastisk IT A/S</a:t>
                      </a:r>
                      <a:endParaRPr lang="da-DK" sz="1400" b="0" i="0" u="none" strike="noStrike">
                        <a:solidFill>
                          <a:srgbClr val="000000"/>
                        </a:solidFill>
                        <a:effectLst/>
                        <a:latin typeface="+mn-lt"/>
                      </a:endParaRPr>
                    </a:p>
                  </a:txBody>
                  <a:tcPr anchor="ctr"/>
                </a:tc>
                <a:tc>
                  <a:txBody>
                    <a:bodyPr/>
                    <a:lstStyle/>
                    <a:p>
                      <a:pPr lvl="0" algn="l" fontAlgn="b"/>
                      <a:r>
                        <a:rPr lang="da-DK" sz="1400" b="0" i="0" u="none" strike="noStrike">
                          <a:solidFill>
                            <a:srgbClr val="000000"/>
                          </a:solidFill>
                          <a:effectLst/>
                          <a:latin typeface="+mn-lt"/>
                        </a:rPr>
                        <a:t>Foreningssystem</a:t>
                      </a:r>
                    </a:p>
                  </a:txBody>
                  <a:tcPr anchor="ctr"/>
                </a:tc>
                <a:tc>
                  <a:txBody>
                    <a:bodyPr/>
                    <a:lstStyle/>
                    <a:p>
                      <a:pPr lvl="0" algn="l" fontAlgn="b"/>
                      <a:r>
                        <a:rPr lang="da-DK" sz="1400" u="none" strike="noStrike">
                          <a:effectLst/>
                        </a:rPr>
                        <a:t>49586</a:t>
                      </a:r>
                      <a:endParaRPr lang="da-DK" sz="1400" b="0" i="0" u="none" strike="noStrike">
                        <a:solidFill>
                          <a:srgbClr val="000000"/>
                        </a:solidFill>
                        <a:effectLst/>
                        <a:latin typeface="+mn-lt"/>
                      </a:endParaRPr>
                    </a:p>
                  </a:txBody>
                  <a:tcPr anchor="ctr"/>
                </a:tc>
                <a:extLst>
                  <a:ext uri="{0D108BD9-81ED-4DB2-BD59-A6C34878D82A}">
                    <a16:rowId xmlns:a16="http://schemas.microsoft.com/office/drawing/2014/main" val="3100804066"/>
                  </a:ext>
                </a:extLst>
              </a:tr>
              <a:tr h="360000">
                <a:tc>
                  <a:txBody>
                    <a:bodyPr/>
                    <a:lstStyle/>
                    <a:p>
                      <a:pPr lvl="0" algn="l" fontAlgn="b"/>
                      <a:r>
                        <a:rPr lang="da-DK" sz="1400" u="none" strike="noStrike">
                          <a:effectLst/>
                        </a:rPr>
                        <a:t>Kommuneleverandør </a:t>
                      </a:r>
                      <a:r>
                        <a:rPr lang="da-DK" sz="1400" u="none" strike="noStrike" err="1">
                          <a:effectLst/>
                        </a:rPr>
                        <a:t>Aps</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err="1">
                          <a:effectLst/>
                        </a:rPr>
                        <a:t>SkoleSystem</a:t>
                      </a:r>
                      <a:endParaRPr lang="da-DK" sz="1400" b="0" i="0" u="none" strike="noStrike">
                        <a:solidFill>
                          <a:srgbClr val="000000"/>
                        </a:solidFill>
                        <a:effectLst/>
                        <a:latin typeface="+mn-lt"/>
                      </a:endParaRPr>
                    </a:p>
                  </a:txBody>
                  <a:tcPr anchor="ctr"/>
                </a:tc>
                <a:tc>
                  <a:txBody>
                    <a:bodyPr/>
                    <a:lstStyle/>
                    <a:p>
                      <a:pPr lvl="0" algn="l" fontAlgn="b"/>
                      <a:r>
                        <a:rPr lang="da-DK" sz="1400" u="none" strike="noStrike" dirty="0">
                          <a:effectLst/>
                        </a:rPr>
                        <a:t>23910</a:t>
                      </a:r>
                      <a:endParaRPr lang="da-DK" sz="1400" b="0" i="0" u="none" strike="noStrike" dirty="0">
                        <a:solidFill>
                          <a:srgbClr val="000000"/>
                        </a:solidFill>
                        <a:effectLst/>
                        <a:latin typeface="+mn-lt"/>
                      </a:endParaRPr>
                    </a:p>
                  </a:txBody>
                  <a:tcPr anchor="ctr"/>
                </a:tc>
                <a:extLst>
                  <a:ext uri="{0D108BD9-81ED-4DB2-BD59-A6C34878D82A}">
                    <a16:rowId xmlns:a16="http://schemas.microsoft.com/office/drawing/2014/main" val="1985801944"/>
                  </a:ext>
                </a:extLst>
              </a:tr>
            </a:tbl>
          </a:graphicData>
        </a:graphic>
      </p:graphicFrame>
      <p:sp>
        <p:nvSpPr>
          <p:cNvPr id="6" name="Ellipse 5">
            <a:extLst>
              <a:ext uri="{FF2B5EF4-FFF2-40B4-BE49-F238E27FC236}">
                <a16:creationId xmlns:a16="http://schemas.microsoft.com/office/drawing/2014/main" id="{88A65849-C7D8-4C78-A3A0-4B6EDEC534EF}"/>
              </a:ext>
            </a:extLst>
          </p:cNvPr>
          <p:cNvSpPr/>
          <p:nvPr/>
        </p:nvSpPr>
        <p:spPr>
          <a:xfrm rot="21027996">
            <a:off x="9044551" y="476628"/>
            <a:ext cx="2744080" cy="274408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400" b="1" i="0" u="none" strike="noStrike" kern="1200" cap="none" spc="0" normalizeH="0" baseline="0" noProof="0">
                <a:ln>
                  <a:noFill/>
                </a:ln>
                <a:solidFill>
                  <a:prstClr val="white"/>
                </a:solidFill>
                <a:effectLst/>
                <a:uLnTx/>
                <a:uFillTx/>
                <a:latin typeface="+mj-lt"/>
                <a:ea typeface="+mn-ea"/>
                <a:cs typeface="+mn-cs"/>
              </a:rPr>
              <a:t>SKIFT TALLENE UD MED DIN EGEN KOMMUNE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1" i="0" u="none" strike="noStrike" kern="1200" cap="none" spc="0" normalizeH="0" baseline="0" noProof="0">
              <a:ln>
                <a:noFill/>
              </a:ln>
              <a:solidFill>
                <a:prstClr val="white"/>
              </a:solidFill>
              <a:effectLst/>
              <a:uLnTx/>
              <a:uFillTx/>
              <a:latin typeface="+mj-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400" b="1" i="0" u="none" strike="noStrike" kern="1200" cap="none" spc="0" normalizeH="0" baseline="0" noProof="0">
                <a:ln>
                  <a:noFill/>
                </a:ln>
                <a:solidFill>
                  <a:prstClr val="white"/>
                </a:solidFill>
                <a:effectLst/>
                <a:uLnTx/>
                <a:uFillTx/>
                <a:latin typeface="+mj-lt"/>
                <a:ea typeface="+mn-ea"/>
                <a:cs typeface="+mn-cs"/>
              </a:rPr>
              <a:t>KONTAKT </a:t>
            </a:r>
            <a:r>
              <a:rPr kumimoji="0" lang="da-DK" sz="1400" b="1" i="0" u="none" strike="noStrike" kern="1200" cap="none" spc="0" normalizeH="0" baseline="0" noProof="0">
                <a:ln>
                  <a:noFill/>
                </a:ln>
                <a:solidFill>
                  <a:prstClr val="white"/>
                </a:solidFill>
                <a:effectLst/>
                <a:uLnTx/>
                <a:uFillTx/>
                <a:latin typeface="+mj-lt"/>
                <a:ea typeface="+mn-ea"/>
                <a:cs typeface="+mn-cs"/>
                <a:hlinkClick r:id="rId3"/>
              </a:rPr>
              <a:t>KDI@KOMBIT.DK</a:t>
            </a:r>
            <a:r>
              <a:rPr kumimoji="0" lang="da-DK" sz="1400" b="1" i="0" u="none" strike="noStrike" kern="1200" cap="none" spc="0" normalizeH="0" baseline="0" noProof="0">
                <a:ln>
                  <a:noFill/>
                </a:ln>
                <a:solidFill>
                  <a:prstClr val="white"/>
                </a:solidFill>
                <a:effectLst/>
                <a:uLnTx/>
                <a:uFillTx/>
                <a:latin typeface="+mj-lt"/>
                <a:ea typeface="+mn-ea"/>
                <a:cs typeface="+mn-cs"/>
              </a:rPr>
              <a:t> FOR OPDATEREDE TAL</a:t>
            </a:r>
          </a:p>
        </p:txBody>
      </p:sp>
    </p:spTree>
    <p:extLst>
      <p:ext uri="{BB962C8B-B14F-4D97-AF65-F5344CB8AC3E}">
        <p14:creationId xmlns:p14="http://schemas.microsoft.com/office/powerpoint/2010/main" val="441741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5368EC2E-951D-4558-BA72-F2F3CA6D30C9}"/>
              </a:ext>
            </a:extLst>
          </p:cNvPr>
          <p:cNvSpPr>
            <a:spLocks noGrp="1"/>
          </p:cNvSpPr>
          <p:nvPr>
            <p:ph type="title"/>
          </p:nvPr>
        </p:nvSpPr>
        <p:spPr>
          <a:xfrm>
            <a:off x="363895" y="598208"/>
            <a:ext cx="10989905" cy="859241"/>
          </a:xfrm>
        </p:spPr>
        <p:txBody>
          <a:bodyPr/>
          <a:lstStyle/>
          <a:p>
            <a:r>
              <a:rPr lang="da-DK" sz="3000"/>
              <a:t>VI ER ALLEREDE GODT I GANG</a:t>
            </a:r>
          </a:p>
        </p:txBody>
      </p:sp>
      <p:sp>
        <p:nvSpPr>
          <p:cNvPr id="7" name="Tekstfelt 6">
            <a:extLst>
              <a:ext uri="{FF2B5EF4-FFF2-40B4-BE49-F238E27FC236}">
                <a16:creationId xmlns:a16="http://schemas.microsoft.com/office/drawing/2014/main" id="{5E849762-7FF6-4E2C-8386-D49763264F2B}"/>
              </a:ext>
            </a:extLst>
          </p:cNvPr>
          <p:cNvSpPr txBox="1"/>
          <p:nvPr/>
        </p:nvSpPr>
        <p:spPr>
          <a:xfrm>
            <a:off x="363895" y="1627361"/>
            <a:ext cx="9932630" cy="19774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rPr>
              <a:t>Skriv her hvordan jeres kommune har grebet opgaven med at udbrede kendskabet til og anvendelsen af den fælleskommunale infrastruktur 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rPr>
              <a:t>Det kan fx være i forhold til udpegning af infrastrukturrelaterede roller, organisering, opbygning af kompetencer, standardisering og </a:t>
            </a:r>
            <a:r>
              <a:rPr kumimoji="0" lang="da-DK" sz="1750" b="0" i="0" u="none" strike="noStrike" kern="1200" cap="none" spc="0" normalizeH="0" baseline="0" noProof="0" dirty="0" err="1">
                <a:ln>
                  <a:noFill/>
                </a:ln>
                <a:solidFill>
                  <a:prstClr val="black"/>
                </a:solidFill>
                <a:effectLst/>
                <a:highlight>
                  <a:srgbClr val="FFFF00"/>
                </a:highlight>
                <a:uLnTx/>
                <a:uFillTx/>
                <a:latin typeface="+mj-lt"/>
                <a:ea typeface="+mn-ea"/>
                <a:cs typeface="+mn-cs"/>
              </a:rPr>
              <a:t>governance</a:t>
            </a:r>
            <a:r>
              <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rPr>
              <a:t>Brug gerne </a:t>
            </a:r>
            <a:r>
              <a:rPr kumimoji="0" lang="da-DK" sz="1750" b="0" i="0" u="none" strike="noStrike" kern="1200" cap="none" spc="0" normalizeH="0" baseline="0" noProof="0" dirty="0" err="1">
                <a:ln>
                  <a:noFill/>
                </a:ln>
                <a:solidFill>
                  <a:prstClr val="black"/>
                </a:solidFill>
                <a:effectLst/>
                <a:highlight>
                  <a:srgbClr val="FFFF00"/>
                </a:highlight>
                <a:uLnTx/>
                <a:uFillTx/>
                <a:latin typeface="+mj-lt"/>
                <a:ea typeface="+mn-ea"/>
                <a:cs typeface="+mn-cs"/>
              </a:rPr>
              <a:t>bullits</a:t>
            </a:r>
            <a:r>
              <a:rPr kumimoji="0" lang="da-DK" sz="1750" b="0" i="0" u="none" strike="noStrike" kern="1200" cap="none" spc="0" normalizeH="0" baseline="0" noProof="0" dirty="0">
                <a:ln>
                  <a:noFill/>
                </a:ln>
                <a:solidFill>
                  <a:prstClr val="black"/>
                </a:solidFill>
                <a:effectLst/>
                <a:highlight>
                  <a:srgbClr val="FFFF00"/>
                </a:highlight>
                <a:uLnTx/>
                <a:uFillTx/>
                <a:latin typeface="+mj-lt"/>
                <a:ea typeface="+mn-ea"/>
                <a:cs typeface="+mn-cs"/>
              </a:rPr>
              <a:t>.</a:t>
            </a:r>
          </a:p>
        </p:txBody>
      </p:sp>
    </p:spTree>
    <p:extLst>
      <p:ext uri="{BB962C8B-B14F-4D97-AF65-F5344CB8AC3E}">
        <p14:creationId xmlns:p14="http://schemas.microsoft.com/office/powerpoint/2010/main" val="99215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felt 6">
            <a:extLst>
              <a:ext uri="{FF2B5EF4-FFF2-40B4-BE49-F238E27FC236}">
                <a16:creationId xmlns:a16="http://schemas.microsoft.com/office/drawing/2014/main" id="{2F3DDACA-706B-4D90-9EF8-B31150D6E52F}"/>
              </a:ext>
            </a:extLst>
          </p:cNvPr>
          <p:cNvSpPr txBox="1"/>
          <p:nvPr/>
        </p:nvSpPr>
        <p:spPr>
          <a:xfrm>
            <a:off x="363895" y="1551052"/>
            <a:ext cx="9602225" cy="433965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a:ln>
                  <a:noFill/>
                </a:ln>
                <a:solidFill>
                  <a:prstClr val="black"/>
                </a:solidFill>
                <a:effectLst/>
                <a:uLnTx/>
                <a:uFillTx/>
                <a:latin typeface="+mj-lt"/>
                <a:ea typeface="+mn-ea"/>
                <a:cs typeface="+mn-cs"/>
              </a:rPr>
              <a:t>Husk, at det er vigtigt, at du sletter slide 1 og 2, da de udelukkende er guideline til dig, der skal bruge præsentationen.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600" b="1"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600" b="1" i="0" u="none" strike="noStrike" kern="1200" cap="none" spc="0" normalizeH="0" baseline="0" noProof="0" dirty="0">
                <a:ln>
                  <a:noFill/>
                </a:ln>
                <a:solidFill>
                  <a:prstClr val="black"/>
                </a:solidFill>
                <a:effectLst/>
                <a:uLnTx/>
                <a:uFillTx/>
                <a:latin typeface="+mj-lt"/>
                <a:ea typeface="+mn-ea"/>
                <a:cs typeface="+mn-cs"/>
              </a:rPr>
              <a:t> </a:t>
            </a:r>
            <a:endParaRPr kumimoji="0" lang="da-DK" sz="1600" b="0" i="1"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800" b="1" i="0" u="none" strike="noStrike" kern="1200" cap="none" spc="0" normalizeH="0" baseline="0" noProof="0" dirty="0">
                <a:ln>
                  <a:noFill/>
                </a:ln>
                <a:solidFill>
                  <a:prstClr val="black"/>
                </a:solidFill>
                <a:effectLst/>
                <a:uLnTx/>
                <a:uFillTx/>
                <a:latin typeface="+mj-lt"/>
                <a:ea typeface="+mn-ea"/>
                <a:cs typeface="+mn-cs"/>
              </a:rPr>
              <a:t>Søg og erstat, så du kommer godt i gang</a:t>
            </a:r>
            <a:br>
              <a:rPr kumimoji="0" lang="da-DK" sz="1600" b="0" i="1" u="none" strike="noStrike" kern="1200" cap="none" spc="0" normalizeH="0" baseline="0" noProof="0" dirty="0">
                <a:ln>
                  <a:noFill/>
                </a:ln>
                <a:solidFill>
                  <a:prstClr val="black"/>
                </a:solidFill>
                <a:effectLst/>
                <a:uLnTx/>
                <a:uFillTx/>
                <a:latin typeface="+mj-lt"/>
                <a:ea typeface="+mn-ea"/>
                <a:cs typeface="+mn-cs"/>
              </a:rPr>
            </a:br>
            <a:r>
              <a:rPr kumimoji="0" lang="da-DK" sz="1600" b="0" i="0" u="none" strike="noStrike" kern="1200" cap="none" spc="0" normalizeH="0" baseline="0" noProof="0" dirty="0">
                <a:ln>
                  <a:noFill/>
                </a:ln>
                <a:solidFill>
                  <a:prstClr val="black"/>
                </a:solidFill>
                <a:effectLst/>
                <a:uLnTx/>
                <a:uFillTx/>
                <a:latin typeface="+mj-lt"/>
                <a:ea typeface="+mn-ea"/>
                <a:cs typeface="+mn-cs"/>
              </a:rPr>
              <a:t>I præsentationen benytter vi den fiktive kommune, Sprogkøbing, til at fortælle om den fælleskommunale infrastruktur. Start derfor med at søge via [</a:t>
            </a:r>
            <a:r>
              <a:rPr kumimoji="0" lang="da-DK" sz="1600" b="0" i="0" u="none" strike="noStrike" kern="1200" cap="none" spc="0" normalizeH="0" baseline="0" noProof="0" dirty="0" err="1">
                <a:ln>
                  <a:noFill/>
                </a:ln>
                <a:solidFill>
                  <a:prstClr val="black"/>
                </a:solidFill>
                <a:effectLst/>
                <a:uLnTx/>
                <a:uFillTx/>
                <a:latin typeface="+mj-lt"/>
                <a:ea typeface="+mn-ea"/>
                <a:cs typeface="+mn-cs"/>
              </a:rPr>
              <a:t>ctrl+H</a:t>
            </a:r>
            <a:r>
              <a:rPr kumimoji="0" lang="da-DK" sz="1600" b="0" i="0" u="none" strike="noStrike" kern="1200" cap="none" spc="0" normalizeH="0" baseline="0" noProof="0" dirty="0">
                <a:ln>
                  <a:noFill/>
                </a:ln>
                <a:solidFill>
                  <a:prstClr val="black"/>
                </a:solidFill>
                <a:effectLst/>
                <a:uLnTx/>
                <a:uFillTx/>
                <a:latin typeface="+mj-lt"/>
                <a:ea typeface="+mn-ea"/>
                <a:cs typeface="+mn-cs"/>
              </a:rPr>
              <a:t>] på ‘Sprogkøbing’ og erstat med din kommunes navn.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600" b="0" i="1"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800" b="1" i="0" u="none" strike="noStrike" kern="1200" cap="none" spc="0" normalizeH="0" baseline="0" noProof="0" dirty="0">
                <a:ln>
                  <a:noFill/>
                </a:ln>
                <a:solidFill>
                  <a:prstClr val="black"/>
                </a:solidFill>
                <a:effectLst/>
                <a:uLnTx/>
                <a:uFillTx/>
                <a:latin typeface="+mj-lt"/>
                <a:ea typeface="+mn-ea"/>
                <a:cs typeface="+mn-cs"/>
              </a:rPr>
              <a:t>Tag udgangspunkt i din kommunes behov</a:t>
            </a:r>
            <a:br>
              <a:rPr kumimoji="0" lang="da-DK" sz="1600" b="0" i="1" u="none" strike="noStrike" kern="1200" cap="none" spc="0" normalizeH="0" baseline="0" noProof="0" dirty="0">
                <a:ln>
                  <a:noFill/>
                </a:ln>
                <a:solidFill>
                  <a:prstClr val="black"/>
                </a:solidFill>
                <a:effectLst/>
                <a:uLnTx/>
                <a:uFillTx/>
                <a:latin typeface="+mj-lt"/>
                <a:ea typeface="+mn-ea"/>
                <a:cs typeface="+mn-cs"/>
              </a:rPr>
            </a:br>
            <a:r>
              <a:rPr kumimoji="0" lang="da-DK" sz="1600" b="0" i="0" u="none" strike="noStrike" kern="1200" cap="none" spc="0" normalizeH="0" baseline="0" noProof="0" dirty="0">
                <a:ln>
                  <a:noFill/>
                </a:ln>
                <a:solidFill>
                  <a:prstClr val="black"/>
                </a:solidFill>
                <a:effectLst/>
                <a:uLnTx/>
                <a:uFillTx/>
                <a:latin typeface="+mj-lt"/>
                <a:ea typeface="+mn-ea"/>
                <a:cs typeface="+mn-cs"/>
              </a:rPr>
              <a:t>Benyt dig af de slides, som giver mening i forhold til din kommunes udgangspunkt, dit budskab og mål. Du kan skjule de slides, som ikke skal benytte, så har du dem altid liggende til en anden gang.</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600" b="0" i="0" u="none" strike="noStrike" kern="1200" cap="none" spc="0" normalizeH="0" baseline="0" noProof="0" dirty="0">
              <a:ln>
                <a:noFill/>
              </a:ln>
              <a:solidFill>
                <a:prstClr val="black"/>
              </a:solidFill>
              <a:effectLst/>
              <a:uLnTx/>
              <a:uFillTx/>
              <a:latin typeface="+mj-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600" b="1" i="0" u="none" strike="noStrike" kern="1200" cap="none" spc="0" normalizeH="0" baseline="0" noProof="0" dirty="0">
                <a:ln>
                  <a:noFill/>
                </a:ln>
                <a:solidFill>
                  <a:prstClr val="black"/>
                </a:solidFill>
                <a:effectLst/>
                <a:uLnTx/>
                <a:uFillTx/>
                <a:latin typeface="+mj-lt"/>
                <a:ea typeface="+mn-ea"/>
                <a:cs typeface="+mn-cs"/>
              </a:rPr>
              <a:t>De gule markeringer SKAL erstattes</a:t>
            </a:r>
            <a:br>
              <a:rPr kumimoji="0" lang="da-DK" sz="1600" b="1" i="0" u="none" strike="noStrike" kern="1200" cap="none" spc="0" normalizeH="0" baseline="0" noProof="0" dirty="0">
                <a:ln>
                  <a:noFill/>
                </a:ln>
                <a:solidFill>
                  <a:prstClr val="black"/>
                </a:solidFill>
                <a:effectLst/>
                <a:uLnTx/>
                <a:uFillTx/>
                <a:latin typeface="+mj-lt"/>
                <a:ea typeface="+mn-ea"/>
                <a:cs typeface="+mn-cs"/>
              </a:rPr>
            </a:br>
            <a:r>
              <a:rPr kumimoji="0" lang="da-DK" sz="1600" b="0" i="0" u="none" strike="noStrike" kern="1200" cap="none" spc="0" normalizeH="0" baseline="0" noProof="0" dirty="0">
                <a:ln>
                  <a:noFill/>
                </a:ln>
                <a:solidFill>
                  <a:prstClr val="black"/>
                </a:solidFill>
                <a:effectLst/>
                <a:uLnTx/>
                <a:uFillTx/>
                <a:latin typeface="+mj-lt"/>
                <a:ea typeface="+mn-ea"/>
                <a:cs typeface="+mn-cs"/>
              </a:rPr>
              <a:t>Når du læser materialet for første gang, vil du opdage, at der er steder, som er markeret med gult. Det er steder, hvor materialet ikke kan stå alene, og hvor du selv SKAL erstatte de gule markeringer med din kommunes information. </a:t>
            </a:r>
            <a:endParaRPr kumimoji="0" lang="da-DK" sz="1600" b="1" i="0" u="none" strike="noStrike" kern="1200" cap="none" spc="0" normalizeH="0" baseline="0" noProof="0" dirty="0">
              <a:ln>
                <a:noFill/>
              </a:ln>
              <a:solidFill>
                <a:prstClr val="black"/>
              </a:solidFill>
              <a:effectLst/>
              <a:uLnTx/>
              <a:uFillTx/>
              <a:latin typeface="+mj-lt"/>
              <a:ea typeface="+mn-ea"/>
              <a:cs typeface="+mn-cs"/>
            </a:endParaRPr>
          </a:p>
        </p:txBody>
      </p:sp>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5" y="365125"/>
            <a:ext cx="10989905" cy="859241"/>
          </a:xfrm>
        </p:spPr>
        <p:txBody>
          <a:bodyPr/>
          <a:lstStyle/>
          <a:p>
            <a:r>
              <a:rPr lang="da-DK" sz="3000"/>
              <a:t>FØR DU BRUGER DENNE PRÆSENTATION</a:t>
            </a:r>
            <a:br>
              <a:rPr lang="da-DK" sz="3000"/>
            </a:br>
            <a:endParaRPr lang="da-DK" sz="3000"/>
          </a:p>
        </p:txBody>
      </p:sp>
    </p:spTree>
    <p:extLst>
      <p:ext uri="{BB962C8B-B14F-4D97-AF65-F5344CB8AC3E}">
        <p14:creationId xmlns:p14="http://schemas.microsoft.com/office/powerpoint/2010/main" val="158508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FDC55B-0E6F-4913-99BA-FC9097026EC1}"/>
              </a:ext>
            </a:extLst>
          </p:cNvPr>
          <p:cNvSpPr>
            <a:spLocks noGrp="1"/>
          </p:cNvSpPr>
          <p:nvPr>
            <p:ph type="title"/>
          </p:nvPr>
        </p:nvSpPr>
        <p:spPr/>
        <p:txBody>
          <a:bodyPr/>
          <a:lstStyle/>
          <a:p>
            <a:r>
              <a:rPr lang="da-DK"/>
              <a:t>Grundfortælling</a:t>
            </a:r>
            <a:br>
              <a:rPr lang="da-DK"/>
            </a:br>
            <a:br>
              <a:rPr lang="da-DK" sz="2000"/>
            </a:br>
            <a:r>
              <a:rPr lang="da-DK" sz="1800" b="1"/>
              <a:t>Kommunal topledelse</a:t>
            </a:r>
            <a:endParaRPr lang="da-DK" b="1"/>
          </a:p>
        </p:txBody>
      </p:sp>
    </p:spTree>
    <p:extLst>
      <p:ext uri="{BB962C8B-B14F-4D97-AF65-F5344CB8AC3E}">
        <p14:creationId xmlns:p14="http://schemas.microsoft.com/office/powerpoint/2010/main" val="379469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C36A872-9D49-449E-88A8-50080FF6F716}"/>
              </a:ext>
            </a:extLst>
          </p:cNvPr>
          <p:cNvSpPr>
            <a:spLocks noGrp="1"/>
          </p:cNvSpPr>
          <p:nvPr>
            <p:ph type="body" sz="quarter" idx="10"/>
          </p:nvPr>
        </p:nvSpPr>
        <p:spPr/>
        <p:txBody>
          <a:bodyPr>
            <a:normAutofit fontScale="77500" lnSpcReduction="20000"/>
          </a:bodyPr>
          <a:lstStyle/>
          <a:p>
            <a:r>
              <a:rPr lang="da-DK">
                <a:solidFill>
                  <a:schemeClr val="accent4">
                    <a:lumMod val="50000"/>
                  </a:schemeClr>
                </a:solidFill>
              </a:rPr>
              <a:t>infrastruktur</a:t>
            </a:r>
          </a:p>
        </p:txBody>
      </p:sp>
      <p:sp>
        <p:nvSpPr>
          <p:cNvPr id="3" name="Titel 2">
            <a:extLst>
              <a:ext uri="{FF2B5EF4-FFF2-40B4-BE49-F238E27FC236}">
                <a16:creationId xmlns:a16="http://schemas.microsoft.com/office/drawing/2014/main" id="{238F8330-51BE-43E8-8DC8-23CE82F549C7}"/>
              </a:ext>
            </a:extLst>
          </p:cNvPr>
          <p:cNvSpPr>
            <a:spLocks noGrp="1"/>
          </p:cNvSpPr>
          <p:nvPr>
            <p:ph type="title"/>
          </p:nvPr>
        </p:nvSpPr>
        <p:spPr/>
        <p:txBody>
          <a:bodyPr/>
          <a:lstStyle/>
          <a:p>
            <a:r>
              <a:rPr lang="da-DK" b="1"/>
              <a:t>FRA FÆLLESKOMMUNAL VISION TIL </a:t>
            </a:r>
            <a:br>
              <a:rPr lang="da-DK" b="1"/>
            </a:br>
            <a:r>
              <a:rPr lang="da-DK" b="1"/>
              <a:t>LOKAL VIRKELIGHED</a:t>
            </a:r>
            <a:endParaRPr lang="da-DK"/>
          </a:p>
        </p:txBody>
      </p:sp>
    </p:spTree>
    <p:extLst>
      <p:ext uri="{BB962C8B-B14F-4D97-AF65-F5344CB8AC3E}">
        <p14:creationId xmlns:p14="http://schemas.microsoft.com/office/powerpoint/2010/main" val="308578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2377BE-3972-43F4-8602-9AA7FED3F911}"/>
              </a:ext>
            </a:extLst>
          </p:cNvPr>
          <p:cNvSpPr>
            <a:spLocks noGrp="1"/>
          </p:cNvSpPr>
          <p:nvPr>
            <p:ph type="title"/>
          </p:nvPr>
        </p:nvSpPr>
        <p:spPr>
          <a:xfrm>
            <a:off x="363894" y="603516"/>
            <a:ext cx="11137405" cy="859241"/>
          </a:xfrm>
        </p:spPr>
        <p:txBody>
          <a:bodyPr/>
          <a:lstStyle/>
          <a:p>
            <a:r>
              <a:rPr lang="da-DK" sz="3000"/>
              <a:t>KOMMUNERNES REJSE MED DIGITALISERING INDTIL NU</a:t>
            </a:r>
          </a:p>
        </p:txBody>
      </p:sp>
      <p:cxnSp>
        <p:nvCxnSpPr>
          <p:cNvPr id="35" name="Lige forbindelse 5">
            <a:extLst>
              <a:ext uri="{FF2B5EF4-FFF2-40B4-BE49-F238E27FC236}">
                <a16:creationId xmlns:a16="http://schemas.microsoft.com/office/drawing/2014/main" id="{6936E813-4BFB-4313-9BE8-491FDE485FCB}"/>
              </a:ext>
            </a:extLst>
          </p:cNvPr>
          <p:cNvCxnSpPr>
            <a:cxnSpLocks/>
          </p:cNvCxnSpPr>
          <p:nvPr/>
        </p:nvCxnSpPr>
        <p:spPr>
          <a:xfrm>
            <a:off x="833549" y="3753997"/>
            <a:ext cx="7745634" cy="0"/>
          </a:xfrm>
          <a:prstGeom prst="straightConnector1">
            <a:avLst/>
          </a:prstGeom>
          <a:noFill/>
          <a:ln w="38103" cap="flat">
            <a:solidFill>
              <a:srgbClr val="1054CC"/>
            </a:solidFill>
            <a:prstDash val="solid"/>
            <a:miter/>
            <a:headEnd type="none" w="med" len="med"/>
            <a:tailEnd type="none" w="med" len="med"/>
          </a:ln>
        </p:spPr>
      </p:cxnSp>
      <p:sp>
        <p:nvSpPr>
          <p:cNvPr id="36" name="Ellipse 8">
            <a:extLst>
              <a:ext uri="{FF2B5EF4-FFF2-40B4-BE49-F238E27FC236}">
                <a16:creationId xmlns:a16="http://schemas.microsoft.com/office/drawing/2014/main" id="{0B364040-0F9C-44A2-8388-66FD89EEC809}"/>
              </a:ext>
            </a:extLst>
          </p:cNvPr>
          <p:cNvSpPr/>
          <p:nvPr/>
        </p:nvSpPr>
        <p:spPr>
          <a:xfrm>
            <a:off x="1044686"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1972</a:t>
            </a:r>
          </a:p>
        </p:txBody>
      </p:sp>
      <p:sp>
        <p:nvSpPr>
          <p:cNvPr id="37" name="Tekstfelt 13">
            <a:extLst>
              <a:ext uri="{FF2B5EF4-FFF2-40B4-BE49-F238E27FC236}">
                <a16:creationId xmlns:a16="http://schemas.microsoft.com/office/drawing/2014/main" id="{20C546B7-88D0-477F-90D0-06A8D1FD1A7E}"/>
              </a:ext>
            </a:extLst>
          </p:cNvPr>
          <p:cNvSpPr txBox="1"/>
          <p:nvPr/>
        </p:nvSpPr>
        <p:spPr>
          <a:xfrm>
            <a:off x="1291158" y="4573134"/>
            <a:ext cx="1603165" cy="507831"/>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Kommunale </a:t>
            </a:r>
            <a:r>
              <a:rPr kumimoji="0" lang="da-DK" sz="1100" b="0" i="0" u="none" strike="noStrike" kern="0" cap="none" spc="0" normalizeH="0" baseline="0" noProof="0" err="1">
                <a:ln>
                  <a:noFill/>
                </a:ln>
                <a:solidFill>
                  <a:srgbClr val="000000"/>
                </a:solidFill>
                <a:effectLst/>
                <a:uLnTx/>
                <a:uFillTx/>
                <a:latin typeface="+mj-lt"/>
                <a:ea typeface="+mn-ea"/>
                <a:cs typeface="+mn-cs"/>
              </a:rPr>
              <a:t>EDB-centraler</a:t>
            </a:r>
            <a:r>
              <a:rPr kumimoji="0" lang="da-DK" sz="1100" b="0" i="0" u="none" strike="noStrike" kern="0" cap="none" spc="0" normalizeH="0" baseline="0" noProof="0">
                <a:ln>
                  <a:noFill/>
                </a:ln>
                <a:solidFill>
                  <a:srgbClr val="000000"/>
                </a:solidFill>
                <a:effectLst/>
                <a:uLnTx/>
                <a:uFillTx/>
                <a:latin typeface="+mj-lt"/>
                <a:ea typeface="+mn-ea"/>
                <a:cs typeface="+mn-cs"/>
              </a:rPr>
              <a:t> sammenlægges til Kommunedata</a:t>
            </a:r>
          </a:p>
        </p:txBody>
      </p:sp>
      <p:sp>
        <p:nvSpPr>
          <p:cNvPr id="38" name="Ellipse 14">
            <a:extLst>
              <a:ext uri="{FF2B5EF4-FFF2-40B4-BE49-F238E27FC236}">
                <a16:creationId xmlns:a16="http://schemas.microsoft.com/office/drawing/2014/main" id="{4F256A89-4833-40BC-8EB4-0034FBB45033}"/>
              </a:ext>
            </a:extLst>
          </p:cNvPr>
          <p:cNvSpPr/>
          <p:nvPr/>
        </p:nvSpPr>
        <p:spPr>
          <a:xfrm>
            <a:off x="363895"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1970</a:t>
            </a:r>
          </a:p>
        </p:txBody>
      </p:sp>
      <p:cxnSp>
        <p:nvCxnSpPr>
          <p:cNvPr id="39" name="Lige forbindelse 15">
            <a:extLst>
              <a:ext uri="{FF2B5EF4-FFF2-40B4-BE49-F238E27FC236}">
                <a16:creationId xmlns:a16="http://schemas.microsoft.com/office/drawing/2014/main" id="{7B684B27-38F8-41F2-923C-1835853062DD}"/>
              </a:ext>
            </a:extLst>
          </p:cNvPr>
          <p:cNvCxnSpPr>
            <a:cxnSpLocks/>
          </p:cNvCxnSpPr>
          <p:nvPr/>
        </p:nvCxnSpPr>
        <p:spPr>
          <a:xfrm>
            <a:off x="635867" y="2755090"/>
            <a:ext cx="0" cy="673910"/>
          </a:xfrm>
          <a:prstGeom prst="straightConnector1">
            <a:avLst/>
          </a:prstGeom>
          <a:noFill/>
          <a:ln w="12701" cap="flat">
            <a:solidFill>
              <a:srgbClr val="1054CC"/>
            </a:solidFill>
            <a:prstDash val="solid"/>
            <a:miter/>
          </a:ln>
        </p:spPr>
      </p:cxnSp>
      <p:sp>
        <p:nvSpPr>
          <p:cNvPr id="40" name="Tekstfelt 17">
            <a:extLst>
              <a:ext uri="{FF2B5EF4-FFF2-40B4-BE49-F238E27FC236}">
                <a16:creationId xmlns:a16="http://schemas.microsoft.com/office/drawing/2014/main" id="{932A12E5-1F6E-42A4-BDC8-A151A91D0DBF}"/>
              </a:ext>
            </a:extLst>
          </p:cNvPr>
          <p:cNvSpPr txBox="1"/>
          <p:nvPr/>
        </p:nvSpPr>
        <p:spPr>
          <a:xfrm>
            <a:off x="635867" y="2247259"/>
            <a:ext cx="1364468" cy="507831"/>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1.098 købstæder og landkommuner bliver til 277 kommuner</a:t>
            </a:r>
          </a:p>
        </p:txBody>
      </p:sp>
      <p:sp>
        <p:nvSpPr>
          <p:cNvPr id="44" name="Ellipse 18">
            <a:extLst>
              <a:ext uri="{FF2B5EF4-FFF2-40B4-BE49-F238E27FC236}">
                <a16:creationId xmlns:a16="http://schemas.microsoft.com/office/drawing/2014/main" id="{35C7A355-3C7D-46DA-A590-90DCDC967302}"/>
              </a:ext>
            </a:extLst>
          </p:cNvPr>
          <p:cNvSpPr/>
          <p:nvPr/>
        </p:nvSpPr>
        <p:spPr>
          <a:xfrm>
            <a:off x="2369313"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1999</a:t>
            </a:r>
          </a:p>
        </p:txBody>
      </p:sp>
      <p:sp>
        <p:nvSpPr>
          <p:cNvPr id="45" name="Tekstfelt 20">
            <a:extLst>
              <a:ext uri="{FF2B5EF4-FFF2-40B4-BE49-F238E27FC236}">
                <a16:creationId xmlns:a16="http://schemas.microsoft.com/office/drawing/2014/main" id="{91DBE837-F3CC-48F1-9D0F-8050C27480D9}"/>
              </a:ext>
            </a:extLst>
          </p:cNvPr>
          <p:cNvSpPr txBox="1"/>
          <p:nvPr/>
        </p:nvSpPr>
        <p:spPr>
          <a:xfrm>
            <a:off x="2636860" y="2480975"/>
            <a:ext cx="1177527" cy="338554"/>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Kommunedata bliver til KMD A/S</a:t>
            </a:r>
          </a:p>
        </p:txBody>
      </p:sp>
      <p:cxnSp>
        <p:nvCxnSpPr>
          <p:cNvPr id="46" name="Lige forbindelse 24">
            <a:extLst>
              <a:ext uri="{FF2B5EF4-FFF2-40B4-BE49-F238E27FC236}">
                <a16:creationId xmlns:a16="http://schemas.microsoft.com/office/drawing/2014/main" id="{F0DB59D3-F24E-4964-B514-416E4893DADA}"/>
              </a:ext>
            </a:extLst>
          </p:cNvPr>
          <p:cNvCxnSpPr>
            <a:cxnSpLocks/>
          </p:cNvCxnSpPr>
          <p:nvPr/>
        </p:nvCxnSpPr>
        <p:spPr>
          <a:xfrm>
            <a:off x="2636860" y="2817368"/>
            <a:ext cx="0" cy="611632"/>
          </a:xfrm>
          <a:prstGeom prst="straightConnector1">
            <a:avLst/>
          </a:prstGeom>
          <a:noFill/>
          <a:ln w="12701" cap="flat">
            <a:solidFill>
              <a:srgbClr val="1054CC"/>
            </a:solidFill>
            <a:prstDash val="solid"/>
            <a:miter/>
          </a:ln>
        </p:spPr>
      </p:cxnSp>
      <p:sp>
        <p:nvSpPr>
          <p:cNvPr id="48" name="Ellipse 25">
            <a:extLst>
              <a:ext uri="{FF2B5EF4-FFF2-40B4-BE49-F238E27FC236}">
                <a16:creationId xmlns:a16="http://schemas.microsoft.com/office/drawing/2014/main" id="{B983CB56-11D6-400B-84F3-1595FF68C50A}"/>
              </a:ext>
            </a:extLst>
          </p:cNvPr>
          <p:cNvSpPr/>
          <p:nvPr/>
        </p:nvSpPr>
        <p:spPr>
          <a:xfrm>
            <a:off x="3840069"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2007</a:t>
            </a:r>
          </a:p>
        </p:txBody>
      </p:sp>
      <p:sp>
        <p:nvSpPr>
          <p:cNvPr id="49" name="Tekstfelt 26">
            <a:extLst>
              <a:ext uri="{FF2B5EF4-FFF2-40B4-BE49-F238E27FC236}">
                <a16:creationId xmlns:a16="http://schemas.microsoft.com/office/drawing/2014/main" id="{2F66D88E-36B6-4AF3-ACFE-4A1CFFE315CD}"/>
              </a:ext>
            </a:extLst>
          </p:cNvPr>
          <p:cNvSpPr txBox="1"/>
          <p:nvPr/>
        </p:nvSpPr>
        <p:spPr>
          <a:xfrm>
            <a:off x="4112050" y="1757055"/>
            <a:ext cx="1502511" cy="338554"/>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271 kommuner bliver til 98 kommuner</a:t>
            </a:r>
          </a:p>
        </p:txBody>
      </p:sp>
      <p:sp>
        <p:nvSpPr>
          <p:cNvPr id="50" name="Ellipse 28">
            <a:extLst>
              <a:ext uri="{FF2B5EF4-FFF2-40B4-BE49-F238E27FC236}">
                <a16:creationId xmlns:a16="http://schemas.microsoft.com/office/drawing/2014/main" id="{E4AF2B65-86EE-4308-951F-4AED09824683}"/>
              </a:ext>
            </a:extLst>
          </p:cNvPr>
          <p:cNvSpPr/>
          <p:nvPr/>
        </p:nvSpPr>
        <p:spPr>
          <a:xfrm>
            <a:off x="4475820"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2008</a:t>
            </a:r>
          </a:p>
        </p:txBody>
      </p:sp>
      <p:sp>
        <p:nvSpPr>
          <p:cNvPr id="51" name="Tekstfelt 30">
            <a:extLst>
              <a:ext uri="{FF2B5EF4-FFF2-40B4-BE49-F238E27FC236}">
                <a16:creationId xmlns:a16="http://schemas.microsoft.com/office/drawing/2014/main" id="{CA018FFD-3BC7-412C-AE57-88091B8D632B}"/>
              </a:ext>
            </a:extLst>
          </p:cNvPr>
          <p:cNvSpPr txBox="1"/>
          <p:nvPr/>
        </p:nvSpPr>
        <p:spPr>
          <a:xfrm>
            <a:off x="4747792" y="4536416"/>
            <a:ext cx="1190741" cy="338554"/>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KMD A/S sælges til ATP og EQT</a:t>
            </a:r>
          </a:p>
        </p:txBody>
      </p:sp>
      <p:sp>
        <p:nvSpPr>
          <p:cNvPr id="53" name="Tekstfelt 34">
            <a:extLst>
              <a:ext uri="{FF2B5EF4-FFF2-40B4-BE49-F238E27FC236}">
                <a16:creationId xmlns:a16="http://schemas.microsoft.com/office/drawing/2014/main" id="{6332600F-C4E5-4EAE-AC48-09AE9E4D13C8}"/>
              </a:ext>
            </a:extLst>
          </p:cNvPr>
          <p:cNvSpPr txBox="1"/>
          <p:nvPr/>
        </p:nvSpPr>
        <p:spPr>
          <a:xfrm>
            <a:off x="5342589" y="2372266"/>
            <a:ext cx="1833452" cy="507831"/>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KOMBIT etableres. Det første konkurrenceudsatte system (BBR) ibrugtages</a:t>
            </a:r>
          </a:p>
        </p:txBody>
      </p:sp>
      <p:cxnSp>
        <p:nvCxnSpPr>
          <p:cNvPr id="54" name="Lige forbindelse 40">
            <a:extLst>
              <a:ext uri="{FF2B5EF4-FFF2-40B4-BE49-F238E27FC236}">
                <a16:creationId xmlns:a16="http://schemas.microsoft.com/office/drawing/2014/main" id="{60236DF0-2B1D-498F-A3DE-DF793533B526}"/>
              </a:ext>
            </a:extLst>
          </p:cNvPr>
          <p:cNvCxnSpPr>
            <a:cxnSpLocks/>
            <a:stCxn id="68" idx="2"/>
          </p:cNvCxnSpPr>
          <p:nvPr/>
        </p:nvCxnSpPr>
        <p:spPr>
          <a:xfrm>
            <a:off x="6719928" y="4005722"/>
            <a:ext cx="0" cy="869248"/>
          </a:xfrm>
          <a:prstGeom prst="straightConnector1">
            <a:avLst/>
          </a:prstGeom>
          <a:noFill/>
          <a:ln w="12701" cap="flat">
            <a:solidFill>
              <a:srgbClr val="1054CC"/>
            </a:solidFill>
            <a:prstDash val="solid"/>
            <a:miter/>
          </a:ln>
        </p:spPr>
      </p:cxnSp>
      <p:sp>
        <p:nvSpPr>
          <p:cNvPr id="55" name="Tekstfelt 41">
            <a:extLst>
              <a:ext uri="{FF2B5EF4-FFF2-40B4-BE49-F238E27FC236}">
                <a16:creationId xmlns:a16="http://schemas.microsoft.com/office/drawing/2014/main" id="{77CBC0C1-1FD1-4746-AF7F-B6935B116FD7}"/>
              </a:ext>
            </a:extLst>
          </p:cNvPr>
          <p:cNvSpPr txBox="1"/>
          <p:nvPr/>
        </p:nvSpPr>
        <p:spPr>
          <a:xfrm>
            <a:off x="6719928" y="4872778"/>
            <a:ext cx="2438400" cy="507831"/>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Kontrakter er indgået for samtlige konkurrenceudsatte fælleskommunale monopolbrudsløsninger</a:t>
            </a:r>
          </a:p>
        </p:txBody>
      </p:sp>
      <p:sp>
        <p:nvSpPr>
          <p:cNvPr id="56" name="Ellipse 42">
            <a:extLst>
              <a:ext uri="{FF2B5EF4-FFF2-40B4-BE49-F238E27FC236}">
                <a16:creationId xmlns:a16="http://schemas.microsoft.com/office/drawing/2014/main" id="{8EABAB83-9549-4879-9960-12580150053F}"/>
              </a:ext>
            </a:extLst>
          </p:cNvPr>
          <p:cNvSpPr/>
          <p:nvPr/>
        </p:nvSpPr>
        <p:spPr>
          <a:xfrm>
            <a:off x="7600508" y="3417120"/>
            <a:ext cx="595311" cy="62239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ysClr val="window" lastClr="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2020-2022</a:t>
            </a:r>
          </a:p>
        </p:txBody>
      </p:sp>
      <p:sp>
        <p:nvSpPr>
          <p:cNvPr id="57" name="Tekstfelt 43">
            <a:extLst>
              <a:ext uri="{FF2B5EF4-FFF2-40B4-BE49-F238E27FC236}">
                <a16:creationId xmlns:a16="http://schemas.microsoft.com/office/drawing/2014/main" id="{D8C7178D-C051-435B-AF9F-184FEF06B227}"/>
              </a:ext>
            </a:extLst>
          </p:cNvPr>
          <p:cNvSpPr txBox="1"/>
          <p:nvPr/>
        </p:nvSpPr>
        <p:spPr>
          <a:xfrm>
            <a:off x="7772402" y="2309537"/>
            <a:ext cx="1948693" cy="507831"/>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Forventet ibrugtagning af sidste fælleskommunale monopolbrudsløsninger</a:t>
            </a:r>
          </a:p>
        </p:txBody>
      </p:sp>
      <p:cxnSp>
        <p:nvCxnSpPr>
          <p:cNvPr id="58" name="Lige forbindelse 44">
            <a:extLst>
              <a:ext uri="{FF2B5EF4-FFF2-40B4-BE49-F238E27FC236}">
                <a16:creationId xmlns:a16="http://schemas.microsoft.com/office/drawing/2014/main" id="{3494A24D-8C1C-48A5-8660-B2917E5AD6DF}"/>
              </a:ext>
            </a:extLst>
          </p:cNvPr>
          <p:cNvCxnSpPr>
            <a:cxnSpLocks/>
            <a:endCxn id="56" idx="0"/>
          </p:cNvCxnSpPr>
          <p:nvPr/>
        </p:nvCxnSpPr>
        <p:spPr>
          <a:xfrm>
            <a:off x="7898164" y="2817368"/>
            <a:ext cx="0" cy="599752"/>
          </a:xfrm>
          <a:prstGeom prst="straightConnector1">
            <a:avLst/>
          </a:prstGeom>
          <a:noFill/>
          <a:ln w="12701" cap="flat">
            <a:solidFill>
              <a:srgbClr val="1054CC"/>
            </a:solidFill>
            <a:prstDash val="solid"/>
            <a:miter/>
          </a:ln>
        </p:spPr>
      </p:cxnSp>
      <p:sp>
        <p:nvSpPr>
          <p:cNvPr id="59" name="Ellipse 32">
            <a:extLst>
              <a:ext uri="{FF2B5EF4-FFF2-40B4-BE49-F238E27FC236}">
                <a16:creationId xmlns:a16="http://schemas.microsoft.com/office/drawing/2014/main" id="{3726831E-492F-451B-BA1A-CB310A8AC458}"/>
              </a:ext>
            </a:extLst>
          </p:cNvPr>
          <p:cNvSpPr/>
          <p:nvPr/>
        </p:nvSpPr>
        <p:spPr>
          <a:xfrm>
            <a:off x="3176681" y="3441508"/>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2003</a:t>
            </a:r>
          </a:p>
        </p:txBody>
      </p:sp>
      <p:cxnSp>
        <p:nvCxnSpPr>
          <p:cNvPr id="60" name="Lige forbindelse 33">
            <a:extLst>
              <a:ext uri="{FF2B5EF4-FFF2-40B4-BE49-F238E27FC236}">
                <a16:creationId xmlns:a16="http://schemas.microsoft.com/office/drawing/2014/main" id="{0CFD73CD-ACE0-4CBD-A3AA-D1A2E3CF9F02}"/>
              </a:ext>
            </a:extLst>
          </p:cNvPr>
          <p:cNvCxnSpPr>
            <a:cxnSpLocks/>
          </p:cNvCxnSpPr>
          <p:nvPr/>
        </p:nvCxnSpPr>
        <p:spPr>
          <a:xfrm>
            <a:off x="3448651" y="4005722"/>
            <a:ext cx="0" cy="1092310"/>
          </a:xfrm>
          <a:prstGeom prst="straightConnector1">
            <a:avLst/>
          </a:prstGeom>
          <a:noFill/>
          <a:ln w="12701" cap="flat">
            <a:solidFill>
              <a:srgbClr val="1054CC"/>
            </a:solidFill>
            <a:prstDash val="solid"/>
            <a:miter/>
          </a:ln>
        </p:spPr>
      </p:cxnSp>
      <p:sp>
        <p:nvSpPr>
          <p:cNvPr id="61" name="Tekstfelt 45">
            <a:extLst>
              <a:ext uri="{FF2B5EF4-FFF2-40B4-BE49-F238E27FC236}">
                <a16:creationId xmlns:a16="http://schemas.microsoft.com/office/drawing/2014/main" id="{17EA4894-7591-4DAA-88B4-C3DD996D42BF}"/>
              </a:ext>
            </a:extLst>
          </p:cNvPr>
          <p:cNvSpPr txBox="1"/>
          <p:nvPr/>
        </p:nvSpPr>
        <p:spPr>
          <a:xfrm>
            <a:off x="3448651" y="5098032"/>
            <a:ext cx="1190741" cy="677108"/>
          </a:xfrm>
          <a:prstGeom prst="rect">
            <a:avLst/>
          </a:prstGeom>
          <a:noFill/>
          <a:ln cap="flat">
            <a:noFill/>
          </a:ln>
        </p:spPr>
        <p:txBody>
          <a:bodyPr vert="horz" wrap="square" lIns="0" tIns="0" rIns="0" bIns="0" anchor="t" anchorCtr="1"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0" i="0" u="none" strike="noStrike" kern="0" cap="none" spc="0" normalizeH="0" baseline="0" noProof="0">
                <a:ln>
                  <a:noFill/>
                </a:ln>
                <a:solidFill>
                  <a:srgbClr val="000000"/>
                </a:solidFill>
                <a:effectLst/>
                <a:uLnTx/>
                <a:uFillTx/>
                <a:latin typeface="+mj-lt"/>
                <a:ea typeface="+mn-ea"/>
                <a:cs typeface="+mn-cs"/>
              </a:rPr>
              <a:t>Forgængeren for KOMBIT, Kommune Holding, etableres</a:t>
            </a:r>
          </a:p>
        </p:txBody>
      </p:sp>
      <p:cxnSp>
        <p:nvCxnSpPr>
          <p:cNvPr id="62" name="Lige forbindelse 44">
            <a:extLst>
              <a:ext uri="{FF2B5EF4-FFF2-40B4-BE49-F238E27FC236}">
                <a16:creationId xmlns:a16="http://schemas.microsoft.com/office/drawing/2014/main" id="{E59EDA09-CA3F-4C50-867B-7438CC5AAC49}"/>
              </a:ext>
            </a:extLst>
          </p:cNvPr>
          <p:cNvCxnSpPr>
            <a:cxnSpLocks/>
          </p:cNvCxnSpPr>
          <p:nvPr/>
        </p:nvCxnSpPr>
        <p:spPr>
          <a:xfrm>
            <a:off x="5342589" y="2883505"/>
            <a:ext cx="0" cy="533615"/>
          </a:xfrm>
          <a:prstGeom prst="straightConnector1">
            <a:avLst/>
          </a:prstGeom>
          <a:noFill/>
          <a:ln w="12701" cap="flat">
            <a:solidFill>
              <a:srgbClr val="1054CC"/>
            </a:solidFill>
            <a:prstDash val="solid"/>
            <a:miter/>
          </a:ln>
        </p:spPr>
      </p:cxnSp>
      <p:cxnSp>
        <p:nvCxnSpPr>
          <p:cNvPr id="63" name="Lige forbindelse 44">
            <a:extLst>
              <a:ext uri="{FF2B5EF4-FFF2-40B4-BE49-F238E27FC236}">
                <a16:creationId xmlns:a16="http://schemas.microsoft.com/office/drawing/2014/main" id="{469C7BA2-93F4-4894-B916-DFBE2A7E0590}"/>
              </a:ext>
            </a:extLst>
          </p:cNvPr>
          <p:cNvCxnSpPr>
            <a:cxnSpLocks/>
          </p:cNvCxnSpPr>
          <p:nvPr/>
        </p:nvCxnSpPr>
        <p:spPr>
          <a:xfrm>
            <a:off x="4747792" y="4005722"/>
            <a:ext cx="0" cy="533615"/>
          </a:xfrm>
          <a:prstGeom prst="straightConnector1">
            <a:avLst/>
          </a:prstGeom>
          <a:noFill/>
          <a:ln w="12701" cap="flat">
            <a:solidFill>
              <a:srgbClr val="1054CC"/>
            </a:solidFill>
            <a:prstDash val="solid"/>
            <a:miter/>
          </a:ln>
        </p:spPr>
      </p:cxnSp>
      <p:cxnSp>
        <p:nvCxnSpPr>
          <p:cNvPr id="64" name="Lige forbindelse 40">
            <a:extLst>
              <a:ext uri="{FF2B5EF4-FFF2-40B4-BE49-F238E27FC236}">
                <a16:creationId xmlns:a16="http://schemas.microsoft.com/office/drawing/2014/main" id="{D0BBCF84-A45F-420A-B644-47F8B0999A81}"/>
              </a:ext>
            </a:extLst>
          </p:cNvPr>
          <p:cNvCxnSpPr>
            <a:cxnSpLocks/>
          </p:cNvCxnSpPr>
          <p:nvPr/>
        </p:nvCxnSpPr>
        <p:spPr>
          <a:xfrm>
            <a:off x="4112041" y="2099017"/>
            <a:ext cx="1" cy="1318103"/>
          </a:xfrm>
          <a:prstGeom prst="straightConnector1">
            <a:avLst/>
          </a:prstGeom>
          <a:noFill/>
          <a:ln w="12701" cap="flat">
            <a:solidFill>
              <a:srgbClr val="1054CC"/>
            </a:solidFill>
            <a:prstDash val="solid"/>
            <a:miter/>
          </a:ln>
        </p:spPr>
      </p:cxnSp>
      <p:cxnSp>
        <p:nvCxnSpPr>
          <p:cNvPr id="65" name="Lige forbindelse 44">
            <a:extLst>
              <a:ext uri="{FF2B5EF4-FFF2-40B4-BE49-F238E27FC236}">
                <a16:creationId xmlns:a16="http://schemas.microsoft.com/office/drawing/2014/main" id="{458B4B24-1125-495E-84FA-42FFF2706154}"/>
              </a:ext>
            </a:extLst>
          </p:cNvPr>
          <p:cNvCxnSpPr>
            <a:cxnSpLocks/>
          </p:cNvCxnSpPr>
          <p:nvPr/>
        </p:nvCxnSpPr>
        <p:spPr>
          <a:xfrm>
            <a:off x="1291159" y="4039519"/>
            <a:ext cx="0" cy="533615"/>
          </a:xfrm>
          <a:prstGeom prst="straightConnector1">
            <a:avLst/>
          </a:prstGeom>
          <a:noFill/>
          <a:ln w="12701" cap="flat">
            <a:solidFill>
              <a:srgbClr val="1054CC"/>
            </a:solidFill>
            <a:prstDash val="solid"/>
            <a:miter/>
          </a:ln>
        </p:spPr>
      </p:cxnSp>
      <p:cxnSp>
        <p:nvCxnSpPr>
          <p:cNvPr id="66" name="Lige forbindelse 5">
            <a:extLst>
              <a:ext uri="{FF2B5EF4-FFF2-40B4-BE49-F238E27FC236}">
                <a16:creationId xmlns:a16="http://schemas.microsoft.com/office/drawing/2014/main" id="{B6EC40A8-0575-4D3A-B8B9-66044405E41F}"/>
              </a:ext>
            </a:extLst>
          </p:cNvPr>
          <p:cNvCxnSpPr>
            <a:cxnSpLocks/>
          </p:cNvCxnSpPr>
          <p:nvPr/>
        </p:nvCxnSpPr>
        <p:spPr>
          <a:xfrm>
            <a:off x="8712319" y="3753997"/>
            <a:ext cx="1871375" cy="0"/>
          </a:xfrm>
          <a:prstGeom prst="straightConnector1">
            <a:avLst/>
          </a:prstGeom>
          <a:noFill/>
          <a:ln w="38103" cap="flat">
            <a:solidFill>
              <a:srgbClr val="1054CC"/>
            </a:solidFill>
            <a:prstDash val="dash"/>
            <a:miter/>
            <a:headEnd type="none" w="med" len="med"/>
            <a:tailEnd type="triangle" w="med" len="med"/>
          </a:ln>
        </p:spPr>
      </p:cxnSp>
      <p:sp>
        <p:nvSpPr>
          <p:cNvPr id="67" name="Ellipse 29">
            <a:extLst>
              <a:ext uri="{FF2B5EF4-FFF2-40B4-BE49-F238E27FC236}">
                <a16:creationId xmlns:a16="http://schemas.microsoft.com/office/drawing/2014/main" id="{EDFE6D1E-F160-406D-857B-F54D198A3BF2}"/>
              </a:ext>
            </a:extLst>
          </p:cNvPr>
          <p:cNvSpPr/>
          <p:nvPr/>
        </p:nvSpPr>
        <p:spPr>
          <a:xfrm>
            <a:off x="5070617"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chemeClr val="bg1"/>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2009</a:t>
            </a:r>
          </a:p>
        </p:txBody>
      </p:sp>
      <p:sp>
        <p:nvSpPr>
          <p:cNvPr id="68" name="Ellipse 36">
            <a:extLst>
              <a:ext uri="{FF2B5EF4-FFF2-40B4-BE49-F238E27FC236}">
                <a16:creationId xmlns:a16="http://schemas.microsoft.com/office/drawing/2014/main" id="{8A541B55-FEC6-42A1-A201-467FD7EAA122}"/>
              </a:ext>
            </a:extLst>
          </p:cNvPr>
          <p:cNvSpPr/>
          <p:nvPr/>
        </p:nvSpPr>
        <p:spPr>
          <a:xfrm>
            <a:off x="6447956" y="3437027"/>
            <a:ext cx="543944" cy="56869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chemeClr val="bg1"/>
          </a:solidFill>
          <a:ln w="25402" cap="flat">
            <a:solidFill>
              <a:srgbClr val="1054CC"/>
            </a:solidFill>
            <a:prstDash val="solid"/>
            <a:miter/>
          </a:ln>
        </p:spPr>
        <p:txBody>
          <a:bodyPr vert="horz" wrap="square" lIns="18004" tIns="18004" rIns="18004" bIns="18004" anchor="ctr" anchorCtr="1" compatLnSpc="1">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da-DK" sz="1100" b="1" i="0" u="none" strike="noStrike" kern="0" cap="none" spc="0" normalizeH="0" baseline="0" noProof="0">
                <a:ln>
                  <a:noFill/>
                </a:ln>
                <a:solidFill>
                  <a:srgbClr val="000000"/>
                </a:solidFill>
                <a:effectLst/>
                <a:uLnTx/>
                <a:uFillTx/>
                <a:latin typeface="+mj-lt"/>
                <a:ea typeface="+mn-ea"/>
                <a:cs typeface="+mn-cs"/>
              </a:rPr>
              <a:t>2015</a:t>
            </a:r>
          </a:p>
        </p:txBody>
      </p:sp>
      <p:sp>
        <p:nvSpPr>
          <p:cNvPr id="4" name="Tekstfelt 3">
            <a:extLst>
              <a:ext uri="{FF2B5EF4-FFF2-40B4-BE49-F238E27FC236}">
                <a16:creationId xmlns:a16="http://schemas.microsoft.com/office/drawing/2014/main" id="{9DD6727B-2098-41F0-AB94-A2931B768A0D}"/>
              </a:ext>
            </a:extLst>
          </p:cNvPr>
          <p:cNvSpPr txBox="1"/>
          <p:nvPr/>
        </p:nvSpPr>
        <p:spPr>
          <a:xfrm>
            <a:off x="9877489" y="3912561"/>
            <a:ext cx="1401437" cy="253916"/>
          </a:xfrm>
          <a:prstGeom prst="rect">
            <a:avLst/>
          </a:prstGeom>
          <a:noFill/>
        </p:spPr>
        <p:txBody>
          <a:bodyPr wrap="square" rtlCol="0">
            <a:spAutoFit/>
          </a:bodyPr>
          <a:lstStyle/>
          <a:p>
            <a:pPr algn="ctr"/>
            <a:r>
              <a:rPr lang="da-DK" sz="1050">
                <a:latin typeface="+mj-lt"/>
              </a:rPr>
              <a:t>Rejsen fortsætter..</a:t>
            </a:r>
          </a:p>
        </p:txBody>
      </p:sp>
    </p:spTree>
    <p:extLst>
      <p:ext uri="{BB962C8B-B14F-4D97-AF65-F5344CB8AC3E}">
        <p14:creationId xmlns:p14="http://schemas.microsoft.com/office/powerpoint/2010/main" val="280830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felt 6">
            <a:extLst>
              <a:ext uri="{FF2B5EF4-FFF2-40B4-BE49-F238E27FC236}">
                <a16:creationId xmlns:a16="http://schemas.microsoft.com/office/drawing/2014/main" id="{2F3DDACA-706B-4D90-9EF8-B31150D6E52F}"/>
              </a:ext>
            </a:extLst>
          </p:cNvPr>
          <p:cNvSpPr txBox="1"/>
          <p:nvPr/>
        </p:nvSpPr>
        <p:spPr>
          <a:xfrm>
            <a:off x="363895" y="1627361"/>
            <a:ext cx="5611603" cy="477515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Kommunen har i fællesskab med landets øvrige kommuner investeret i den fælleskommunale infrastruktur for at realisere monopolbruddet.</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Monopolbruddet sikrer nødvendig lovliggørelse ved at konkurrenceudsætte og erstatte de kommunale it-systemer, som KMD havde monopol på, da kommunerne i 2008 solgte KMD.</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Værdien af og potentialet for den fælleskommunale infrastruktur rækker dog langt udover monopolbruddet.</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a-DK" sz="1750" b="0" i="0" u="none" strike="noStrike" kern="1200" cap="none" spc="0" normalizeH="0" baseline="0" noProof="0">
              <a:ln>
                <a:noFill/>
              </a:ln>
              <a:solidFill>
                <a:prstClr val="black"/>
              </a:solidFill>
              <a:effectLst/>
              <a:uLnTx/>
              <a:uFillTx/>
              <a:latin typeface="+mj-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a-DK" sz="1750" b="0" i="0" u="none" strike="noStrike" kern="1200" cap="none" spc="0" normalizeH="0" baseline="0" noProof="0">
                <a:ln>
                  <a:noFill/>
                </a:ln>
                <a:solidFill>
                  <a:prstClr val="black"/>
                </a:solidFill>
                <a:effectLst/>
                <a:uLnTx/>
                <a:uFillTx/>
                <a:latin typeface="+mj-lt"/>
                <a:ea typeface="+mn-ea"/>
                <a:cs typeface="+mn-cs"/>
              </a:rPr>
              <a:t>Kommunen opnår mest mulig værdi af den fælleskommunale infrastruktur, såfremt infrastrukturen udbredes til kommunens øvrige systemportefølje.</a:t>
            </a:r>
          </a:p>
        </p:txBody>
      </p:sp>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5" y="598208"/>
            <a:ext cx="10989905" cy="859241"/>
          </a:xfrm>
        </p:spPr>
        <p:txBody>
          <a:bodyPr/>
          <a:lstStyle/>
          <a:p>
            <a:r>
              <a:rPr lang="da-DK" sz="3000"/>
              <a:t>DEN FÆLLESKOMMUNALE VISION</a:t>
            </a:r>
          </a:p>
        </p:txBody>
      </p:sp>
      <p:graphicFrame>
        <p:nvGraphicFramePr>
          <p:cNvPr id="126" name="Diagram 125">
            <a:extLst>
              <a:ext uri="{FF2B5EF4-FFF2-40B4-BE49-F238E27FC236}">
                <a16:creationId xmlns:a16="http://schemas.microsoft.com/office/drawing/2014/main" id="{AC88D50C-8B88-4C96-BAA1-498C56F9170A}"/>
              </a:ext>
            </a:extLst>
          </p:cNvPr>
          <p:cNvGraphicFramePr/>
          <p:nvPr>
            <p:extLst>
              <p:ext uri="{D42A27DB-BD31-4B8C-83A1-F6EECF244321}">
                <p14:modId xmlns:p14="http://schemas.microsoft.com/office/powerpoint/2010/main" val="490897516"/>
              </p:ext>
            </p:extLst>
          </p:nvPr>
        </p:nvGraphicFramePr>
        <p:xfrm>
          <a:off x="6096001" y="1627361"/>
          <a:ext cx="6096000" cy="4125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558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 name="Titel 1">
            <a:extLst>
              <a:ext uri="{FF2B5EF4-FFF2-40B4-BE49-F238E27FC236}">
                <a16:creationId xmlns:a16="http://schemas.microsoft.com/office/drawing/2014/main" id="{0DD619E8-F8BA-473E-8307-24A9EF8ED00F}"/>
              </a:ext>
            </a:extLst>
          </p:cNvPr>
          <p:cNvSpPr>
            <a:spLocks noGrp="1"/>
          </p:cNvSpPr>
          <p:nvPr>
            <p:ph type="title"/>
          </p:nvPr>
        </p:nvSpPr>
        <p:spPr>
          <a:xfrm>
            <a:off x="363895" y="598208"/>
            <a:ext cx="10989905" cy="859241"/>
          </a:xfrm>
        </p:spPr>
        <p:txBody>
          <a:bodyPr/>
          <a:lstStyle/>
          <a:p>
            <a:r>
              <a:rPr lang="da-DK" sz="3000" dirty="0"/>
              <a:t>DEN FÆLLESKOMMUNALE VISION</a:t>
            </a:r>
          </a:p>
        </p:txBody>
      </p:sp>
      <p:sp>
        <p:nvSpPr>
          <p:cNvPr id="58" name="Rektangel: afrundede hjørner 57">
            <a:extLst>
              <a:ext uri="{FF2B5EF4-FFF2-40B4-BE49-F238E27FC236}">
                <a16:creationId xmlns:a16="http://schemas.microsoft.com/office/drawing/2014/main" id="{3A1E5026-2528-4D8B-B999-04A5D552C175}"/>
              </a:ext>
            </a:extLst>
          </p:cNvPr>
          <p:cNvSpPr/>
          <p:nvPr/>
        </p:nvSpPr>
        <p:spPr>
          <a:xfrm>
            <a:off x="363894" y="2800071"/>
            <a:ext cx="11457633" cy="3686454"/>
          </a:xfrm>
          <a:prstGeom prst="roundRect">
            <a:avLst>
              <a:gd name="adj" fmla="val 6766"/>
            </a:avLst>
          </a:prstGeom>
          <a:solidFill>
            <a:schemeClr val="bg2">
              <a:lumMod val="40000"/>
              <a:lumOff val="6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59" name="Rektangel: afrundede hjørner 58">
            <a:extLst>
              <a:ext uri="{FF2B5EF4-FFF2-40B4-BE49-F238E27FC236}">
                <a16:creationId xmlns:a16="http://schemas.microsoft.com/office/drawing/2014/main" id="{91594659-0F2B-4155-9D9B-C04E1BA67812}"/>
              </a:ext>
            </a:extLst>
          </p:cNvPr>
          <p:cNvSpPr/>
          <p:nvPr/>
        </p:nvSpPr>
        <p:spPr>
          <a:xfrm>
            <a:off x="10164152" y="3568369"/>
            <a:ext cx="1357764"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0" name="Rektangel: afrundede hjørner 59">
            <a:extLst>
              <a:ext uri="{FF2B5EF4-FFF2-40B4-BE49-F238E27FC236}">
                <a16:creationId xmlns:a16="http://schemas.microsoft.com/office/drawing/2014/main" id="{F6683EA2-8AB2-4740-BB10-BCF3977489F1}"/>
              </a:ext>
            </a:extLst>
          </p:cNvPr>
          <p:cNvSpPr/>
          <p:nvPr/>
        </p:nvSpPr>
        <p:spPr>
          <a:xfrm>
            <a:off x="10164716" y="5133520"/>
            <a:ext cx="1357200"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1" name="Rektangel: afrundede hjørner 60">
            <a:extLst>
              <a:ext uri="{FF2B5EF4-FFF2-40B4-BE49-F238E27FC236}">
                <a16:creationId xmlns:a16="http://schemas.microsoft.com/office/drawing/2014/main" id="{AA7D87D8-5568-47E9-B9E7-C421F1F31748}"/>
              </a:ext>
            </a:extLst>
          </p:cNvPr>
          <p:cNvSpPr/>
          <p:nvPr/>
        </p:nvSpPr>
        <p:spPr>
          <a:xfrm>
            <a:off x="8474160" y="3568369"/>
            <a:ext cx="1357200"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2" name="Rektangel: afrundede hjørner 61">
            <a:extLst>
              <a:ext uri="{FF2B5EF4-FFF2-40B4-BE49-F238E27FC236}">
                <a16:creationId xmlns:a16="http://schemas.microsoft.com/office/drawing/2014/main" id="{032FB027-D442-45CC-85F7-CABE14D69A59}"/>
              </a:ext>
            </a:extLst>
          </p:cNvPr>
          <p:cNvSpPr/>
          <p:nvPr/>
        </p:nvSpPr>
        <p:spPr>
          <a:xfrm>
            <a:off x="8474160" y="5133520"/>
            <a:ext cx="1357200"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3" name="Rektangel: afrundede hjørner 62">
            <a:extLst>
              <a:ext uri="{FF2B5EF4-FFF2-40B4-BE49-F238E27FC236}">
                <a16:creationId xmlns:a16="http://schemas.microsoft.com/office/drawing/2014/main" id="{1ACEC167-89AE-45F7-8ABA-2B1AD682FA9C}"/>
              </a:ext>
            </a:extLst>
          </p:cNvPr>
          <p:cNvSpPr/>
          <p:nvPr/>
        </p:nvSpPr>
        <p:spPr>
          <a:xfrm>
            <a:off x="6784168" y="3568369"/>
            <a:ext cx="1357200"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4" name="Rektangel: afrundede hjørner 63">
            <a:extLst>
              <a:ext uri="{FF2B5EF4-FFF2-40B4-BE49-F238E27FC236}">
                <a16:creationId xmlns:a16="http://schemas.microsoft.com/office/drawing/2014/main" id="{360BB306-08B2-4D1E-842F-92B14CFCB2A8}"/>
              </a:ext>
            </a:extLst>
          </p:cNvPr>
          <p:cNvSpPr/>
          <p:nvPr/>
        </p:nvSpPr>
        <p:spPr>
          <a:xfrm>
            <a:off x="6798078" y="5138022"/>
            <a:ext cx="1357200"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5" name="Rektangel: afrundede hjørner 64">
            <a:extLst>
              <a:ext uri="{FF2B5EF4-FFF2-40B4-BE49-F238E27FC236}">
                <a16:creationId xmlns:a16="http://schemas.microsoft.com/office/drawing/2014/main" id="{8E5D51A0-696C-4175-8141-E91013108672}"/>
              </a:ext>
            </a:extLst>
          </p:cNvPr>
          <p:cNvSpPr/>
          <p:nvPr/>
        </p:nvSpPr>
        <p:spPr>
          <a:xfrm>
            <a:off x="5093195" y="3568369"/>
            <a:ext cx="1357200"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66" name="Rektangel: afrundede hjørner 65">
            <a:extLst>
              <a:ext uri="{FF2B5EF4-FFF2-40B4-BE49-F238E27FC236}">
                <a16:creationId xmlns:a16="http://schemas.microsoft.com/office/drawing/2014/main" id="{374C10F8-4585-445D-85A1-A53E3F4746F8}"/>
              </a:ext>
            </a:extLst>
          </p:cNvPr>
          <p:cNvSpPr/>
          <p:nvPr/>
        </p:nvSpPr>
        <p:spPr>
          <a:xfrm>
            <a:off x="5114023" y="5131695"/>
            <a:ext cx="1336371" cy="858788"/>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pic>
        <p:nvPicPr>
          <p:cNvPr id="67" name="Grafik 66">
            <a:hlinkClick r:id="rId3"/>
            <a:extLst>
              <a:ext uri="{FF2B5EF4-FFF2-40B4-BE49-F238E27FC236}">
                <a16:creationId xmlns:a16="http://schemas.microsoft.com/office/drawing/2014/main" id="{49CB1D9D-3877-437E-A658-DDF3A7165CAA}"/>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7112416" y="3643943"/>
            <a:ext cx="720000" cy="720000"/>
          </a:xfrm>
          <a:prstGeom prst="rect">
            <a:avLst/>
          </a:prstGeom>
        </p:spPr>
      </p:pic>
      <p:pic>
        <p:nvPicPr>
          <p:cNvPr id="68" name="Grafik 67">
            <a:hlinkClick r:id="rId6"/>
            <a:extLst>
              <a:ext uri="{FF2B5EF4-FFF2-40B4-BE49-F238E27FC236}">
                <a16:creationId xmlns:a16="http://schemas.microsoft.com/office/drawing/2014/main" id="{458BDC94-B7E9-4C49-A242-CE4499B26EE5}"/>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8778547" y="3637763"/>
            <a:ext cx="720000" cy="720000"/>
          </a:xfrm>
          <a:prstGeom prst="rect">
            <a:avLst/>
          </a:prstGeom>
        </p:spPr>
      </p:pic>
      <p:pic>
        <p:nvPicPr>
          <p:cNvPr id="69" name="Grafik 68">
            <a:hlinkClick r:id="rId9"/>
            <a:extLst>
              <a:ext uri="{FF2B5EF4-FFF2-40B4-BE49-F238E27FC236}">
                <a16:creationId xmlns:a16="http://schemas.microsoft.com/office/drawing/2014/main" id="{12C139B9-4FA2-4628-9D7C-676616CE1F7C}"/>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5430636" y="3638134"/>
            <a:ext cx="720000" cy="720000"/>
          </a:xfrm>
          <a:prstGeom prst="rect">
            <a:avLst/>
          </a:prstGeom>
        </p:spPr>
      </p:pic>
      <p:pic>
        <p:nvPicPr>
          <p:cNvPr id="70" name="Grafik 69">
            <a:hlinkClick r:id="rId12"/>
            <a:extLst>
              <a:ext uri="{FF2B5EF4-FFF2-40B4-BE49-F238E27FC236}">
                <a16:creationId xmlns:a16="http://schemas.microsoft.com/office/drawing/2014/main" id="{16AFDBB3-4830-4877-AF05-3D0C9DA44832}"/>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a:off x="7116678" y="5201089"/>
            <a:ext cx="720000" cy="720000"/>
          </a:xfrm>
          <a:prstGeom prst="rect">
            <a:avLst/>
          </a:prstGeom>
        </p:spPr>
      </p:pic>
      <p:pic>
        <p:nvPicPr>
          <p:cNvPr id="71" name="Grafik 70">
            <a:hlinkClick r:id="rId15"/>
            <a:extLst>
              <a:ext uri="{FF2B5EF4-FFF2-40B4-BE49-F238E27FC236}">
                <a16:creationId xmlns:a16="http://schemas.microsoft.com/office/drawing/2014/main" id="{FF228D9F-E1A5-4AAC-AF54-9F08D0834546}"/>
              </a:ext>
            </a:extLst>
          </p:cNvPr>
          <p:cNvPicPr>
            <a:picLocks/>
          </p:cNvPicPr>
          <p:nvPr/>
        </p:nvPicPr>
        <p:blipFill>
          <a:blip r:embed="rId16">
            <a:extLst>
              <a:ext uri="{96DAC541-7B7A-43D3-8B79-37D633B846F1}">
                <asvg:svgBlip xmlns:asvg="http://schemas.microsoft.com/office/drawing/2016/SVG/main" r:embed="rId17"/>
              </a:ext>
            </a:extLst>
          </a:blip>
          <a:stretch>
            <a:fillRect/>
          </a:stretch>
        </p:blipFill>
        <p:spPr>
          <a:xfrm>
            <a:off x="8792760" y="5201089"/>
            <a:ext cx="720000" cy="720000"/>
          </a:xfrm>
          <a:prstGeom prst="rect">
            <a:avLst/>
          </a:prstGeom>
        </p:spPr>
      </p:pic>
      <p:pic>
        <p:nvPicPr>
          <p:cNvPr id="72" name="Grafik 71">
            <a:hlinkClick r:id="rId18"/>
            <a:extLst>
              <a:ext uri="{FF2B5EF4-FFF2-40B4-BE49-F238E27FC236}">
                <a16:creationId xmlns:a16="http://schemas.microsoft.com/office/drawing/2014/main" id="{3542B6CB-BE1A-44C9-A88B-D2C6692A611C}"/>
              </a:ext>
            </a:extLst>
          </p:cNvPr>
          <p:cNvPicPr>
            <a:picLocks/>
          </p:cNvPicPr>
          <p:nvPr/>
        </p:nvPicPr>
        <p:blipFill>
          <a:blip r:embed="rId19">
            <a:extLst>
              <a:ext uri="{96DAC541-7B7A-43D3-8B79-37D633B846F1}">
                <asvg:svgBlip xmlns:asvg="http://schemas.microsoft.com/office/drawing/2016/SVG/main" r:embed="rId20"/>
              </a:ext>
            </a:extLst>
          </a:blip>
          <a:stretch>
            <a:fillRect/>
          </a:stretch>
        </p:blipFill>
        <p:spPr>
          <a:xfrm>
            <a:off x="10483034" y="5201089"/>
            <a:ext cx="720000" cy="720000"/>
          </a:xfrm>
          <a:prstGeom prst="rect">
            <a:avLst/>
          </a:prstGeom>
        </p:spPr>
      </p:pic>
      <p:cxnSp>
        <p:nvCxnSpPr>
          <p:cNvPr id="73" name="Lige forbindelse 72">
            <a:extLst>
              <a:ext uri="{FF2B5EF4-FFF2-40B4-BE49-F238E27FC236}">
                <a16:creationId xmlns:a16="http://schemas.microsoft.com/office/drawing/2014/main" id="{37709336-CBC6-4176-9840-C2EC6A96840C}"/>
              </a:ext>
            </a:extLst>
          </p:cNvPr>
          <p:cNvCxnSpPr>
            <a:cxnSpLocks/>
          </p:cNvCxnSpPr>
          <p:nvPr/>
        </p:nvCxnSpPr>
        <p:spPr>
          <a:xfrm>
            <a:off x="4820585" y="3605428"/>
            <a:ext cx="0" cy="2435233"/>
          </a:xfrm>
          <a:prstGeom prst="line">
            <a:avLst/>
          </a:prstGeom>
          <a:noFill/>
          <a:ln w="38100" cap="flat" cmpd="sng" algn="ctr">
            <a:solidFill>
              <a:srgbClr val="183028"/>
            </a:solidFill>
            <a:prstDash val="sysDot"/>
            <a:miter lim="800000"/>
            <a:tailEnd type="none"/>
          </a:ln>
          <a:effectLst/>
        </p:spPr>
      </p:cxnSp>
      <p:sp>
        <p:nvSpPr>
          <p:cNvPr id="74" name="Tekstfelt 73">
            <a:extLst>
              <a:ext uri="{FF2B5EF4-FFF2-40B4-BE49-F238E27FC236}">
                <a16:creationId xmlns:a16="http://schemas.microsoft.com/office/drawing/2014/main" id="{0D9EAA26-A16F-4015-92F5-FABBDA2CD93A}"/>
              </a:ext>
            </a:extLst>
          </p:cNvPr>
          <p:cNvSpPr txBox="1"/>
          <p:nvPr/>
        </p:nvSpPr>
        <p:spPr>
          <a:xfrm>
            <a:off x="5093195" y="2970879"/>
            <a:ext cx="6428155"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a-DK" sz="1600" kern="0">
                <a:solidFill>
                  <a:srgbClr val="183028"/>
                </a:solidFill>
                <a:latin typeface="+mj-lt"/>
              </a:rPr>
              <a:t>Integrationer </a:t>
            </a:r>
            <a:r>
              <a:rPr kumimoji="0" lang="da-DK" sz="1600" i="0" u="none" strike="noStrike" kern="0" cap="none" spc="0" normalizeH="0" baseline="0">
                <a:ln>
                  <a:noFill/>
                </a:ln>
                <a:solidFill>
                  <a:srgbClr val="183028"/>
                </a:solidFill>
                <a:effectLst/>
                <a:uLnTx/>
                <a:uFillTx/>
                <a:latin typeface="+mj-lt"/>
                <a:ea typeface="+mn-ea"/>
                <a:cs typeface="+mn-cs"/>
              </a:rPr>
              <a:t>til udveksling af data</a:t>
            </a:r>
          </a:p>
        </p:txBody>
      </p:sp>
      <p:sp>
        <p:nvSpPr>
          <p:cNvPr id="75" name="Tekstfelt 74">
            <a:extLst>
              <a:ext uri="{FF2B5EF4-FFF2-40B4-BE49-F238E27FC236}">
                <a16:creationId xmlns:a16="http://schemas.microsoft.com/office/drawing/2014/main" id="{2ADEA6C7-A3E3-4899-A7FE-FFC1611BE322}"/>
              </a:ext>
            </a:extLst>
          </p:cNvPr>
          <p:cNvSpPr txBox="1"/>
          <p:nvPr/>
        </p:nvSpPr>
        <p:spPr>
          <a:xfrm>
            <a:off x="670645" y="2970879"/>
            <a:ext cx="3909124"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a-DK" sz="1600" kern="0">
                <a:solidFill>
                  <a:srgbClr val="183028"/>
                </a:solidFill>
                <a:latin typeface="+mj-lt"/>
              </a:rPr>
              <a:t>Integrationer</a:t>
            </a:r>
            <a:r>
              <a:rPr kumimoji="0" lang="da-DK" sz="1600" b="0" i="0" u="none" strike="noStrike" kern="0" cap="none" spc="0" normalizeH="0" baseline="0" noProof="0">
                <a:ln>
                  <a:noFill/>
                </a:ln>
                <a:solidFill>
                  <a:srgbClr val="183028"/>
                </a:solidFill>
                <a:effectLst/>
                <a:uLnTx/>
                <a:uFillTx/>
                <a:latin typeface="+mj-lt"/>
                <a:ea typeface="+mn-ea"/>
                <a:cs typeface="+mn-cs"/>
              </a:rPr>
              <a:t> til funktionsunderstøttelse</a:t>
            </a:r>
          </a:p>
        </p:txBody>
      </p:sp>
      <p:sp>
        <p:nvSpPr>
          <p:cNvPr id="76" name="Rektangel: afrundede hjørner 75">
            <a:extLst>
              <a:ext uri="{FF2B5EF4-FFF2-40B4-BE49-F238E27FC236}">
                <a16:creationId xmlns:a16="http://schemas.microsoft.com/office/drawing/2014/main" id="{B047FD2F-5ADA-4007-B1F7-DE73799016AC}"/>
              </a:ext>
            </a:extLst>
          </p:cNvPr>
          <p:cNvSpPr/>
          <p:nvPr/>
        </p:nvSpPr>
        <p:spPr>
          <a:xfrm>
            <a:off x="363894" y="1357375"/>
            <a:ext cx="11457633" cy="1253277"/>
          </a:xfrm>
          <a:prstGeom prst="roundRect">
            <a:avLst/>
          </a:prstGeom>
          <a:solidFill>
            <a:schemeClr val="accent3"/>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grpSp>
        <p:nvGrpSpPr>
          <p:cNvPr id="77" name="Gruppe 76">
            <a:extLst>
              <a:ext uri="{FF2B5EF4-FFF2-40B4-BE49-F238E27FC236}">
                <a16:creationId xmlns:a16="http://schemas.microsoft.com/office/drawing/2014/main" id="{CE4E8F45-1239-4889-BAD3-4FAD191FF344}"/>
              </a:ext>
            </a:extLst>
          </p:cNvPr>
          <p:cNvGrpSpPr/>
          <p:nvPr/>
        </p:nvGrpSpPr>
        <p:grpSpPr>
          <a:xfrm>
            <a:off x="663502" y="1838075"/>
            <a:ext cx="10858416" cy="622801"/>
            <a:chOff x="574915" y="1812520"/>
            <a:chExt cx="10858416" cy="622801"/>
          </a:xfrm>
        </p:grpSpPr>
        <p:sp>
          <p:nvSpPr>
            <p:cNvPr id="107" name="Rektangel: afrundede hjørner 106">
              <a:extLst>
                <a:ext uri="{FF2B5EF4-FFF2-40B4-BE49-F238E27FC236}">
                  <a16:creationId xmlns:a16="http://schemas.microsoft.com/office/drawing/2014/main" id="{B597C638-4FA7-4F58-80C1-5327761457EA}"/>
                </a:ext>
              </a:extLst>
            </p:cNvPr>
            <p:cNvSpPr/>
            <p:nvPr/>
          </p:nvSpPr>
          <p:spPr>
            <a:xfrm>
              <a:off x="574915" y="1812520"/>
              <a:ext cx="2597064" cy="622801"/>
            </a:xfrm>
            <a:prstGeom prst="roundRect">
              <a:avLst/>
            </a:prstGeom>
            <a:solidFill>
              <a:schemeClr val="accent4">
                <a:lumMod val="5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200" b="1" i="0" u="none" strike="noStrike" kern="0" cap="none" spc="0" normalizeH="0" baseline="0" noProof="0">
                  <a:ln>
                    <a:noFill/>
                  </a:ln>
                  <a:solidFill>
                    <a:prstClr val="white"/>
                  </a:solidFill>
                  <a:effectLst/>
                  <a:uLnTx/>
                  <a:uFillTx/>
                  <a:latin typeface="+mj-lt"/>
                  <a:ea typeface="+mn-ea"/>
                  <a:cs typeface="+mn-cs"/>
                </a:rPr>
                <a:t>Monopolbrudsløsninger (KOMBIT)</a:t>
              </a:r>
            </a:p>
          </p:txBody>
        </p:sp>
        <p:sp>
          <p:nvSpPr>
            <p:cNvPr id="108" name="Rektangel: afrundede hjørner 107">
              <a:extLst>
                <a:ext uri="{FF2B5EF4-FFF2-40B4-BE49-F238E27FC236}">
                  <a16:creationId xmlns:a16="http://schemas.microsoft.com/office/drawing/2014/main" id="{3B9C3E77-7BF2-4176-A06B-0992E0A50536}"/>
                </a:ext>
              </a:extLst>
            </p:cNvPr>
            <p:cNvSpPr/>
            <p:nvPr/>
          </p:nvSpPr>
          <p:spPr>
            <a:xfrm>
              <a:off x="3328699" y="1812520"/>
              <a:ext cx="2597064" cy="622801"/>
            </a:xfrm>
            <a:prstGeom prst="roundRect">
              <a:avLst/>
            </a:prstGeom>
            <a:solidFill>
              <a:schemeClr val="accent4">
                <a:lumMod val="50000"/>
              </a:schemeClr>
            </a:solidFill>
            <a:ln w="12700" cap="flat" cmpd="sng" algn="ctr">
              <a:noFill/>
              <a:prstDash val="solid"/>
              <a:miter lim="800000"/>
            </a:ln>
            <a:effectLst/>
          </p:spPr>
          <p:txBody>
            <a:bodyPr rtlCol="0" anchor="ctr"/>
            <a:lstStyle/>
            <a:p>
              <a:pPr lvl="0" algn="ctr">
                <a:defRPr/>
              </a:pPr>
              <a:r>
                <a:rPr lang="da-DK" sz="1200" b="1" kern="0">
                  <a:solidFill>
                    <a:prstClr val="white"/>
                  </a:solidFill>
                  <a:latin typeface="+mj-lt"/>
                </a:rPr>
                <a:t>Monopolbrudsløsninger (UDK)</a:t>
              </a:r>
            </a:p>
          </p:txBody>
        </p:sp>
        <p:sp>
          <p:nvSpPr>
            <p:cNvPr id="109" name="Rektangel: afrundede hjørner 108">
              <a:extLst>
                <a:ext uri="{FF2B5EF4-FFF2-40B4-BE49-F238E27FC236}">
                  <a16:creationId xmlns:a16="http://schemas.microsoft.com/office/drawing/2014/main" id="{7D1988CB-2EC3-4655-9200-7E9A7B64635B}"/>
                </a:ext>
              </a:extLst>
            </p:cNvPr>
            <p:cNvSpPr/>
            <p:nvPr/>
          </p:nvSpPr>
          <p:spPr>
            <a:xfrm>
              <a:off x="6082483" y="1812520"/>
              <a:ext cx="2597064" cy="622801"/>
            </a:xfrm>
            <a:prstGeom prst="roundRect">
              <a:avLst/>
            </a:prstGeom>
            <a:solidFill>
              <a:schemeClr val="accent4">
                <a:lumMod val="50000"/>
              </a:schemeClr>
            </a:solidFill>
            <a:ln w="12700" cap="flat" cmpd="sng" algn="ctr">
              <a:noFill/>
              <a:prstDash val="solid"/>
              <a:miter lim="800000"/>
            </a:ln>
            <a:effectLst/>
          </p:spPr>
          <p:txBody>
            <a:bodyPr rtlCol="0" anchor="ctr"/>
            <a:lstStyle/>
            <a:p>
              <a:pPr lvl="0" algn="ctr">
                <a:defRPr/>
              </a:pPr>
              <a:r>
                <a:rPr lang="da-DK" sz="1200" b="1" kern="0">
                  <a:solidFill>
                    <a:prstClr val="white"/>
                  </a:solidFill>
                  <a:latin typeface="+mj-lt"/>
                </a:rPr>
                <a:t>Fælleskommunale løsninger</a:t>
              </a:r>
            </a:p>
          </p:txBody>
        </p:sp>
        <p:sp>
          <p:nvSpPr>
            <p:cNvPr id="152" name="Rektangel: afrundede hjørner 151">
              <a:extLst>
                <a:ext uri="{FF2B5EF4-FFF2-40B4-BE49-F238E27FC236}">
                  <a16:creationId xmlns:a16="http://schemas.microsoft.com/office/drawing/2014/main" id="{B4803E3A-108F-4C70-B470-87488512A5B2}"/>
                </a:ext>
              </a:extLst>
            </p:cNvPr>
            <p:cNvSpPr/>
            <p:nvPr/>
          </p:nvSpPr>
          <p:spPr>
            <a:xfrm>
              <a:off x="8836267" y="1812520"/>
              <a:ext cx="2597064" cy="622801"/>
            </a:xfrm>
            <a:prstGeom prst="roundRect">
              <a:avLst/>
            </a:prstGeom>
            <a:solidFill>
              <a:schemeClr val="accent4">
                <a:lumMod val="50000"/>
              </a:schemeClr>
            </a:solidFill>
            <a:ln w="12700" cap="flat" cmpd="sng" algn="ctr">
              <a:noFill/>
              <a:prstDash val="solid"/>
              <a:miter lim="800000"/>
            </a:ln>
            <a:effectLst/>
          </p:spPr>
          <p:txBody>
            <a:bodyPr rtlCol="0" anchor="ctr"/>
            <a:lstStyle/>
            <a:p>
              <a:pPr lvl="0" algn="ctr">
                <a:defRPr/>
              </a:pPr>
              <a:r>
                <a:rPr lang="da-DK" sz="1200" b="1" kern="0">
                  <a:solidFill>
                    <a:prstClr val="white"/>
                  </a:solidFill>
                  <a:latin typeface="+mj-lt"/>
                </a:rPr>
                <a:t>Kommunale fagløsninger</a:t>
              </a:r>
            </a:p>
          </p:txBody>
        </p:sp>
      </p:grpSp>
      <p:sp>
        <p:nvSpPr>
          <p:cNvPr id="78" name="Tekstfelt 77">
            <a:extLst>
              <a:ext uri="{FF2B5EF4-FFF2-40B4-BE49-F238E27FC236}">
                <a16:creationId xmlns:a16="http://schemas.microsoft.com/office/drawing/2014/main" id="{9991B219-0CB9-4C91-BD72-56B2A2216801}"/>
              </a:ext>
            </a:extLst>
          </p:cNvPr>
          <p:cNvSpPr txBox="1"/>
          <p:nvPr/>
        </p:nvSpPr>
        <p:spPr>
          <a:xfrm>
            <a:off x="660673" y="1420730"/>
            <a:ext cx="1292869" cy="338554"/>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da-DK" sz="1600" b="1" i="0" u="none" strike="noStrike" kern="0" cap="none" spc="0" normalizeH="0" baseline="0" noProof="0" dirty="0">
                <a:ln>
                  <a:noFill/>
                </a:ln>
                <a:solidFill>
                  <a:schemeClr val="bg1"/>
                </a:solidFill>
                <a:effectLst/>
                <a:uLnTx/>
                <a:uFillTx/>
                <a:latin typeface="+mj-lt"/>
                <a:ea typeface="+mn-ea"/>
                <a:cs typeface="+mn-cs"/>
              </a:rPr>
              <a:t>Anvendere</a:t>
            </a:r>
          </a:p>
        </p:txBody>
      </p:sp>
      <p:sp>
        <p:nvSpPr>
          <p:cNvPr id="79" name="Tekstfelt 78">
            <a:extLst>
              <a:ext uri="{FF2B5EF4-FFF2-40B4-BE49-F238E27FC236}">
                <a16:creationId xmlns:a16="http://schemas.microsoft.com/office/drawing/2014/main" id="{8EB4DA33-DD95-4EF9-8BAE-1F6D4C5EB714}"/>
              </a:ext>
            </a:extLst>
          </p:cNvPr>
          <p:cNvSpPr txBox="1"/>
          <p:nvPr/>
        </p:nvSpPr>
        <p:spPr>
          <a:xfrm>
            <a:off x="7041944" y="4478088"/>
            <a:ext cx="874834" cy="276999"/>
          </a:xfrm>
          <a:prstGeom prst="rect">
            <a:avLst/>
          </a:prstGeom>
          <a:noFill/>
        </p:spPr>
        <p:txBody>
          <a:bodyPr wrap="square" rtlCol="0">
            <a:spAutoFit/>
          </a:bodyPr>
          <a:lstStyle/>
          <a:p>
            <a:pPr algn="ctr"/>
            <a:r>
              <a:rPr lang="da-DK" sz="1200">
                <a:latin typeface="+mj-lt"/>
              </a:rPr>
              <a:t>Person</a:t>
            </a:r>
            <a:endParaRPr lang="da-DK" sz="1100">
              <a:latin typeface="+mj-lt"/>
            </a:endParaRPr>
          </a:p>
        </p:txBody>
      </p:sp>
      <p:sp>
        <p:nvSpPr>
          <p:cNvPr id="80" name="Tekstfelt 79">
            <a:extLst>
              <a:ext uri="{FF2B5EF4-FFF2-40B4-BE49-F238E27FC236}">
                <a16:creationId xmlns:a16="http://schemas.microsoft.com/office/drawing/2014/main" id="{164E1A4F-279D-4379-A8C3-A9A4FD9BA564}"/>
              </a:ext>
            </a:extLst>
          </p:cNvPr>
          <p:cNvSpPr txBox="1"/>
          <p:nvPr/>
        </p:nvSpPr>
        <p:spPr>
          <a:xfrm>
            <a:off x="5114024" y="4478088"/>
            <a:ext cx="1315541" cy="276999"/>
          </a:xfrm>
          <a:prstGeom prst="rect">
            <a:avLst/>
          </a:prstGeom>
          <a:noFill/>
        </p:spPr>
        <p:txBody>
          <a:bodyPr wrap="square" rtlCol="0">
            <a:spAutoFit/>
          </a:bodyPr>
          <a:lstStyle/>
          <a:p>
            <a:pPr algn="ctr"/>
            <a:r>
              <a:rPr lang="da-DK" sz="1200" dirty="0">
                <a:latin typeface="+mj-lt"/>
              </a:rPr>
              <a:t>Feriepenge</a:t>
            </a:r>
            <a:endParaRPr lang="da-DK" sz="1400" dirty="0">
              <a:latin typeface="+mj-lt"/>
            </a:endParaRPr>
          </a:p>
        </p:txBody>
      </p:sp>
      <p:sp>
        <p:nvSpPr>
          <p:cNvPr id="81" name="Tekstfelt 80">
            <a:extLst>
              <a:ext uri="{FF2B5EF4-FFF2-40B4-BE49-F238E27FC236}">
                <a16:creationId xmlns:a16="http://schemas.microsoft.com/office/drawing/2014/main" id="{3F3DDA5D-B03F-485B-BACA-BD65A54120BA}"/>
              </a:ext>
            </a:extLst>
          </p:cNvPr>
          <p:cNvSpPr txBox="1"/>
          <p:nvPr/>
        </p:nvSpPr>
        <p:spPr>
          <a:xfrm>
            <a:off x="5114023" y="6040661"/>
            <a:ext cx="1336371" cy="276999"/>
          </a:xfrm>
          <a:prstGeom prst="rect">
            <a:avLst/>
          </a:prstGeom>
          <a:noFill/>
        </p:spPr>
        <p:txBody>
          <a:bodyPr wrap="square" rtlCol="0">
            <a:spAutoFit/>
          </a:bodyPr>
          <a:lstStyle/>
          <a:p>
            <a:pPr algn="ctr"/>
            <a:r>
              <a:rPr lang="da-DK" sz="1200">
                <a:latin typeface="+mj-lt"/>
              </a:rPr>
              <a:t>Beskæftigelse</a:t>
            </a:r>
            <a:endParaRPr lang="da-DK" sz="1100">
              <a:latin typeface="+mj-lt"/>
            </a:endParaRPr>
          </a:p>
        </p:txBody>
      </p:sp>
      <p:sp>
        <p:nvSpPr>
          <p:cNvPr id="82" name="Tekstfelt 81">
            <a:extLst>
              <a:ext uri="{FF2B5EF4-FFF2-40B4-BE49-F238E27FC236}">
                <a16:creationId xmlns:a16="http://schemas.microsoft.com/office/drawing/2014/main" id="{228190EE-B9F2-4849-A43F-DBE1BDBA04E3}"/>
              </a:ext>
            </a:extLst>
          </p:cNvPr>
          <p:cNvSpPr txBox="1"/>
          <p:nvPr/>
        </p:nvSpPr>
        <p:spPr>
          <a:xfrm>
            <a:off x="8475664" y="6040662"/>
            <a:ext cx="1357200" cy="276999"/>
          </a:xfrm>
          <a:prstGeom prst="rect">
            <a:avLst/>
          </a:prstGeom>
          <a:noFill/>
        </p:spPr>
        <p:txBody>
          <a:bodyPr wrap="square" rtlCol="0">
            <a:spAutoFit/>
          </a:bodyPr>
          <a:lstStyle/>
          <a:p>
            <a:pPr algn="ctr"/>
            <a:r>
              <a:rPr lang="da-DK" sz="1200">
                <a:latin typeface="+mj-lt"/>
              </a:rPr>
              <a:t>Social Pension</a:t>
            </a:r>
          </a:p>
        </p:txBody>
      </p:sp>
      <p:sp>
        <p:nvSpPr>
          <p:cNvPr id="83" name="Tekstfelt 82">
            <a:extLst>
              <a:ext uri="{FF2B5EF4-FFF2-40B4-BE49-F238E27FC236}">
                <a16:creationId xmlns:a16="http://schemas.microsoft.com/office/drawing/2014/main" id="{19581A6A-0A6C-4A33-97D1-A463D72CBC3A}"/>
              </a:ext>
            </a:extLst>
          </p:cNvPr>
          <p:cNvSpPr txBox="1"/>
          <p:nvPr/>
        </p:nvSpPr>
        <p:spPr>
          <a:xfrm>
            <a:off x="6798077" y="6040661"/>
            <a:ext cx="1357201" cy="276999"/>
          </a:xfrm>
          <a:prstGeom prst="rect">
            <a:avLst/>
          </a:prstGeom>
          <a:noFill/>
        </p:spPr>
        <p:txBody>
          <a:bodyPr wrap="square" rtlCol="0">
            <a:spAutoFit/>
          </a:bodyPr>
          <a:lstStyle/>
          <a:p>
            <a:pPr algn="ctr"/>
            <a:r>
              <a:rPr lang="da-DK" sz="1200">
                <a:latin typeface="+mj-lt"/>
              </a:rPr>
              <a:t>Kontanthjælp</a:t>
            </a:r>
            <a:endParaRPr lang="da-DK" sz="1050">
              <a:latin typeface="+mj-lt"/>
            </a:endParaRPr>
          </a:p>
        </p:txBody>
      </p:sp>
      <p:sp>
        <p:nvSpPr>
          <p:cNvPr id="84" name="Tekstfelt 83">
            <a:extLst>
              <a:ext uri="{FF2B5EF4-FFF2-40B4-BE49-F238E27FC236}">
                <a16:creationId xmlns:a16="http://schemas.microsoft.com/office/drawing/2014/main" id="{CC96187F-6094-43E8-839F-69C099050A84}"/>
              </a:ext>
            </a:extLst>
          </p:cNvPr>
          <p:cNvSpPr txBox="1"/>
          <p:nvPr/>
        </p:nvSpPr>
        <p:spPr>
          <a:xfrm>
            <a:off x="8603045" y="4478088"/>
            <a:ext cx="1071003" cy="276999"/>
          </a:xfrm>
          <a:prstGeom prst="rect">
            <a:avLst/>
          </a:prstGeom>
          <a:noFill/>
        </p:spPr>
        <p:txBody>
          <a:bodyPr wrap="square" rtlCol="0">
            <a:spAutoFit/>
          </a:bodyPr>
          <a:lstStyle/>
          <a:p>
            <a:pPr algn="ctr"/>
            <a:r>
              <a:rPr lang="da-DK" sz="1200">
                <a:latin typeface="+mj-lt"/>
              </a:rPr>
              <a:t>Personskat</a:t>
            </a:r>
            <a:endParaRPr lang="da-DK" sz="1400">
              <a:latin typeface="+mj-lt"/>
            </a:endParaRPr>
          </a:p>
        </p:txBody>
      </p:sp>
      <p:sp>
        <p:nvSpPr>
          <p:cNvPr id="85" name="Tekstfelt 84">
            <a:extLst>
              <a:ext uri="{FF2B5EF4-FFF2-40B4-BE49-F238E27FC236}">
                <a16:creationId xmlns:a16="http://schemas.microsoft.com/office/drawing/2014/main" id="{0EA04B1B-70B6-42F1-8DF1-0EFA88AF3B99}"/>
              </a:ext>
            </a:extLst>
          </p:cNvPr>
          <p:cNvSpPr txBox="1"/>
          <p:nvPr/>
        </p:nvSpPr>
        <p:spPr>
          <a:xfrm>
            <a:off x="10163586" y="4473616"/>
            <a:ext cx="1357764" cy="276999"/>
          </a:xfrm>
          <a:prstGeom prst="rect">
            <a:avLst/>
          </a:prstGeom>
          <a:noFill/>
        </p:spPr>
        <p:txBody>
          <a:bodyPr wrap="square" rtlCol="0">
            <a:spAutoFit/>
          </a:bodyPr>
          <a:lstStyle/>
          <a:p>
            <a:pPr algn="ctr"/>
            <a:r>
              <a:rPr lang="da-DK" sz="1200">
                <a:latin typeface="+mj-lt"/>
              </a:rPr>
              <a:t>Økonomi</a:t>
            </a:r>
            <a:endParaRPr lang="da-DK" sz="1400">
              <a:latin typeface="+mj-lt"/>
            </a:endParaRPr>
          </a:p>
        </p:txBody>
      </p:sp>
      <p:sp>
        <p:nvSpPr>
          <p:cNvPr id="86" name="Tekstfelt 85">
            <a:extLst>
              <a:ext uri="{FF2B5EF4-FFF2-40B4-BE49-F238E27FC236}">
                <a16:creationId xmlns:a16="http://schemas.microsoft.com/office/drawing/2014/main" id="{F5C33712-95FF-421C-9B35-677E7E8CDBC7}"/>
              </a:ext>
            </a:extLst>
          </p:cNvPr>
          <p:cNvSpPr txBox="1"/>
          <p:nvPr/>
        </p:nvSpPr>
        <p:spPr>
          <a:xfrm>
            <a:off x="10308748" y="6040662"/>
            <a:ext cx="1071003" cy="276999"/>
          </a:xfrm>
          <a:prstGeom prst="rect">
            <a:avLst/>
          </a:prstGeom>
          <a:noFill/>
        </p:spPr>
        <p:txBody>
          <a:bodyPr wrap="square" rtlCol="0">
            <a:spAutoFit/>
          </a:bodyPr>
          <a:lstStyle/>
          <a:p>
            <a:pPr algn="ctr"/>
            <a:r>
              <a:rPr lang="da-DK" sz="1200">
                <a:latin typeface="+mj-lt"/>
              </a:rPr>
              <a:t>Sundhed</a:t>
            </a:r>
          </a:p>
        </p:txBody>
      </p:sp>
      <p:pic>
        <p:nvPicPr>
          <p:cNvPr id="87" name="Grafik 86">
            <a:hlinkClick r:id="rId21"/>
            <a:extLst>
              <a:ext uri="{FF2B5EF4-FFF2-40B4-BE49-F238E27FC236}">
                <a16:creationId xmlns:a16="http://schemas.microsoft.com/office/drawing/2014/main" id="{C2E1CF44-1F6F-430D-8308-9C2E223C6506}"/>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5430636" y="5201089"/>
            <a:ext cx="720000" cy="720000"/>
          </a:xfrm>
          <a:prstGeom prst="rect">
            <a:avLst/>
          </a:prstGeom>
        </p:spPr>
      </p:pic>
      <p:pic>
        <p:nvPicPr>
          <p:cNvPr id="88" name="Grafik 87">
            <a:hlinkClick r:id="rId24"/>
            <a:extLst>
              <a:ext uri="{FF2B5EF4-FFF2-40B4-BE49-F238E27FC236}">
                <a16:creationId xmlns:a16="http://schemas.microsoft.com/office/drawing/2014/main" id="{6C62B59F-9BCA-4A16-8E25-5EAB8F7DCAFB}"/>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0483034" y="3637763"/>
            <a:ext cx="720000" cy="720000"/>
          </a:xfrm>
          <a:prstGeom prst="rect">
            <a:avLst/>
          </a:prstGeom>
        </p:spPr>
      </p:pic>
      <p:sp>
        <p:nvSpPr>
          <p:cNvPr id="89" name="Rektangel: afrundede hjørner 88">
            <a:extLst>
              <a:ext uri="{FF2B5EF4-FFF2-40B4-BE49-F238E27FC236}">
                <a16:creationId xmlns:a16="http://schemas.microsoft.com/office/drawing/2014/main" id="{D3C55678-E3CE-4B9F-A2E3-45CE501537D6}"/>
              </a:ext>
            </a:extLst>
          </p:cNvPr>
          <p:cNvSpPr/>
          <p:nvPr/>
        </p:nvSpPr>
        <p:spPr>
          <a:xfrm>
            <a:off x="3345576" y="3574549"/>
            <a:ext cx="1224222" cy="847430"/>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90" name="Rektangel: afrundede hjørner 89">
            <a:extLst>
              <a:ext uri="{FF2B5EF4-FFF2-40B4-BE49-F238E27FC236}">
                <a16:creationId xmlns:a16="http://schemas.microsoft.com/office/drawing/2014/main" id="{846418A3-6074-4020-90B3-459CECD50FA6}"/>
              </a:ext>
            </a:extLst>
          </p:cNvPr>
          <p:cNvSpPr/>
          <p:nvPr/>
        </p:nvSpPr>
        <p:spPr>
          <a:xfrm>
            <a:off x="2003124" y="3574549"/>
            <a:ext cx="1224222" cy="852159"/>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91" name="Rektangel: afrundede hjørner 90">
            <a:extLst>
              <a:ext uri="{FF2B5EF4-FFF2-40B4-BE49-F238E27FC236}">
                <a16:creationId xmlns:a16="http://schemas.microsoft.com/office/drawing/2014/main" id="{EA161C1F-5157-485E-A107-450034245E53}"/>
              </a:ext>
            </a:extLst>
          </p:cNvPr>
          <p:cNvSpPr/>
          <p:nvPr/>
        </p:nvSpPr>
        <p:spPr>
          <a:xfrm>
            <a:off x="660673" y="3574549"/>
            <a:ext cx="1224222" cy="852159"/>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92" name="Rektangel: afrundede hjørner 91">
            <a:extLst>
              <a:ext uri="{FF2B5EF4-FFF2-40B4-BE49-F238E27FC236}">
                <a16:creationId xmlns:a16="http://schemas.microsoft.com/office/drawing/2014/main" id="{2CB930BC-1A1F-4264-B317-73E237E12460}"/>
              </a:ext>
            </a:extLst>
          </p:cNvPr>
          <p:cNvSpPr/>
          <p:nvPr/>
        </p:nvSpPr>
        <p:spPr>
          <a:xfrm>
            <a:off x="3345576" y="5146020"/>
            <a:ext cx="1224222" cy="852159"/>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93" name="Rektangel: afrundede hjørner 92">
            <a:extLst>
              <a:ext uri="{FF2B5EF4-FFF2-40B4-BE49-F238E27FC236}">
                <a16:creationId xmlns:a16="http://schemas.microsoft.com/office/drawing/2014/main" id="{4C6F6241-C61F-45D6-9A95-736EC4CBB673}"/>
              </a:ext>
            </a:extLst>
          </p:cNvPr>
          <p:cNvSpPr/>
          <p:nvPr/>
        </p:nvSpPr>
        <p:spPr>
          <a:xfrm>
            <a:off x="660673" y="5146020"/>
            <a:ext cx="1224222" cy="856915"/>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sp>
        <p:nvSpPr>
          <p:cNvPr id="94" name="Rektangel: afrundede hjørner 93">
            <a:extLst>
              <a:ext uri="{FF2B5EF4-FFF2-40B4-BE49-F238E27FC236}">
                <a16:creationId xmlns:a16="http://schemas.microsoft.com/office/drawing/2014/main" id="{21D42EEC-1674-4052-A240-D41950DCC1CC}"/>
              </a:ext>
            </a:extLst>
          </p:cNvPr>
          <p:cNvSpPr/>
          <p:nvPr/>
        </p:nvSpPr>
        <p:spPr>
          <a:xfrm>
            <a:off x="2003124" y="5138324"/>
            <a:ext cx="1224222" cy="852159"/>
          </a:xfrm>
          <a:prstGeom prst="roundRect">
            <a:avLst/>
          </a:prstGeom>
          <a:solidFill>
            <a:schemeClr val="accent4">
              <a:lumMod val="20000"/>
              <a:lumOff val="80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400" b="0" i="0" u="none" strike="noStrike" kern="0" cap="none" spc="0" normalizeH="0" baseline="0" noProof="0">
              <a:ln>
                <a:noFill/>
              </a:ln>
              <a:solidFill>
                <a:prstClr val="white"/>
              </a:solidFill>
              <a:effectLst/>
              <a:uLnTx/>
              <a:uFillTx/>
              <a:latin typeface="+mj-lt"/>
              <a:ea typeface="+mn-ea"/>
              <a:cs typeface="+mn-cs"/>
            </a:endParaRPr>
          </a:p>
        </p:txBody>
      </p:sp>
      <p:pic>
        <p:nvPicPr>
          <p:cNvPr id="96" name="Grafik 95">
            <a:hlinkClick r:id="rId27"/>
            <a:extLst>
              <a:ext uri="{FF2B5EF4-FFF2-40B4-BE49-F238E27FC236}">
                <a16:creationId xmlns:a16="http://schemas.microsoft.com/office/drawing/2014/main" id="{344760AB-C7D1-4491-A5B0-4C8C620288B9}"/>
              </a:ext>
            </a:extLst>
          </p:cNvPr>
          <p:cNvPicPr>
            <a:picLocks/>
          </p:cNvPicPr>
          <p:nvPr/>
        </p:nvPicPr>
        <p:blipFill>
          <a:blip r:embed="rId28">
            <a:extLst>
              <a:ext uri="{96DAC541-7B7A-43D3-8B79-37D633B846F1}">
                <asvg:svgBlip xmlns:asvg="http://schemas.microsoft.com/office/drawing/2016/SVG/main" r:embed="rId29"/>
              </a:ext>
            </a:extLst>
          </a:blip>
          <a:stretch>
            <a:fillRect/>
          </a:stretch>
        </p:blipFill>
        <p:spPr>
          <a:xfrm>
            <a:off x="2289991" y="3754308"/>
            <a:ext cx="540000" cy="540000"/>
          </a:xfrm>
          <a:prstGeom prst="rect">
            <a:avLst/>
          </a:prstGeom>
        </p:spPr>
      </p:pic>
      <p:pic>
        <p:nvPicPr>
          <p:cNvPr id="97" name="Grafik 96">
            <a:hlinkClick r:id="rId30"/>
            <a:extLst>
              <a:ext uri="{FF2B5EF4-FFF2-40B4-BE49-F238E27FC236}">
                <a16:creationId xmlns:a16="http://schemas.microsoft.com/office/drawing/2014/main" id="{353A758B-96D1-4CD6-AFAA-A5AAFD6F55E7}"/>
              </a:ext>
            </a:extLst>
          </p:cNvPr>
          <p:cNvPicPr>
            <a:picLocks/>
          </p:cNvPicPr>
          <p:nvPr/>
        </p:nvPicPr>
        <p:blipFill>
          <a:blip r:embed="rId31">
            <a:extLst>
              <a:ext uri="{96DAC541-7B7A-43D3-8B79-37D633B846F1}">
                <asvg:svgBlip xmlns:asvg="http://schemas.microsoft.com/office/drawing/2016/SVG/main" r:embed="rId32"/>
              </a:ext>
            </a:extLst>
          </a:blip>
          <a:stretch>
            <a:fillRect/>
          </a:stretch>
        </p:blipFill>
        <p:spPr>
          <a:xfrm>
            <a:off x="1007827" y="5302099"/>
            <a:ext cx="540000" cy="540000"/>
          </a:xfrm>
          <a:prstGeom prst="rect">
            <a:avLst/>
          </a:prstGeom>
        </p:spPr>
      </p:pic>
      <p:pic>
        <p:nvPicPr>
          <p:cNvPr id="98" name="Grafik 97">
            <a:hlinkClick r:id="rId33"/>
            <a:extLst>
              <a:ext uri="{FF2B5EF4-FFF2-40B4-BE49-F238E27FC236}">
                <a16:creationId xmlns:a16="http://schemas.microsoft.com/office/drawing/2014/main" id="{18430E83-71B2-4DCB-8A75-F9301BAC599B}"/>
              </a:ext>
            </a:extLst>
          </p:cNvPr>
          <p:cNvPicPr>
            <a:picLocks/>
          </p:cNvPicPr>
          <p:nvPr/>
        </p:nvPicPr>
        <p:blipFill>
          <a:blip r:embed="rId34">
            <a:extLst>
              <a:ext uri="{96DAC541-7B7A-43D3-8B79-37D633B846F1}">
                <asvg:svgBlip xmlns:asvg="http://schemas.microsoft.com/office/drawing/2016/SVG/main" r:embed="rId35"/>
              </a:ext>
            </a:extLst>
          </a:blip>
          <a:stretch>
            <a:fillRect/>
          </a:stretch>
        </p:blipFill>
        <p:spPr>
          <a:xfrm>
            <a:off x="2345235" y="5291089"/>
            <a:ext cx="540000" cy="540000"/>
          </a:xfrm>
          <a:prstGeom prst="rect">
            <a:avLst/>
          </a:prstGeom>
        </p:spPr>
      </p:pic>
      <p:pic>
        <p:nvPicPr>
          <p:cNvPr id="99" name="Grafik 98">
            <a:hlinkClick r:id="rId36"/>
            <a:extLst>
              <a:ext uri="{FF2B5EF4-FFF2-40B4-BE49-F238E27FC236}">
                <a16:creationId xmlns:a16="http://schemas.microsoft.com/office/drawing/2014/main" id="{00F58C3F-5881-4CDE-A572-00A37E434BB1}"/>
              </a:ext>
            </a:extLst>
          </p:cNvPr>
          <p:cNvPicPr>
            <a:picLocks/>
          </p:cNvPicPr>
          <p:nvPr/>
        </p:nvPicPr>
        <p:blipFill>
          <a:blip r:embed="rId37">
            <a:extLst>
              <a:ext uri="{96DAC541-7B7A-43D3-8B79-37D633B846F1}">
                <asvg:svgBlip xmlns:asvg="http://schemas.microsoft.com/office/drawing/2016/SVG/main" r:embed="rId38"/>
              </a:ext>
            </a:extLst>
          </a:blip>
          <a:stretch>
            <a:fillRect/>
          </a:stretch>
        </p:blipFill>
        <p:spPr>
          <a:xfrm>
            <a:off x="3687687" y="3728516"/>
            <a:ext cx="540000" cy="540000"/>
          </a:xfrm>
          <a:prstGeom prst="rect">
            <a:avLst/>
          </a:prstGeom>
        </p:spPr>
      </p:pic>
      <p:pic>
        <p:nvPicPr>
          <p:cNvPr id="100" name="Grafik 99">
            <a:hlinkClick r:id="rId39"/>
            <a:extLst>
              <a:ext uri="{FF2B5EF4-FFF2-40B4-BE49-F238E27FC236}">
                <a16:creationId xmlns:a16="http://schemas.microsoft.com/office/drawing/2014/main" id="{E2D6F859-A3C5-4926-AD42-AFFBC19E42FA}"/>
              </a:ext>
            </a:extLst>
          </p:cNvPr>
          <p:cNvPicPr>
            <a:picLocks/>
          </p:cNvPicPr>
          <p:nvPr/>
        </p:nvPicPr>
        <p:blipFill>
          <a:blip r:embed="rId40">
            <a:extLst>
              <a:ext uri="{96DAC541-7B7A-43D3-8B79-37D633B846F1}">
                <asvg:svgBlip xmlns:asvg="http://schemas.microsoft.com/office/drawing/2016/SVG/main" r:embed="rId41"/>
              </a:ext>
            </a:extLst>
          </a:blip>
          <a:stretch>
            <a:fillRect/>
          </a:stretch>
        </p:blipFill>
        <p:spPr>
          <a:xfrm>
            <a:off x="3693553" y="5302099"/>
            <a:ext cx="540000" cy="540000"/>
          </a:xfrm>
          <a:prstGeom prst="rect">
            <a:avLst/>
          </a:prstGeom>
        </p:spPr>
      </p:pic>
      <p:sp>
        <p:nvSpPr>
          <p:cNvPr id="101" name="Tekstfelt 100">
            <a:extLst>
              <a:ext uri="{FF2B5EF4-FFF2-40B4-BE49-F238E27FC236}">
                <a16:creationId xmlns:a16="http://schemas.microsoft.com/office/drawing/2014/main" id="{16EBE933-D5A6-4905-9658-64960AA71447}"/>
              </a:ext>
            </a:extLst>
          </p:cNvPr>
          <p:cNvSpPr txBox="1"/>
          <p:nvPr/>
        </p:nvSpPr>
        <p:spPr>
          <a:xfrm>
            <a:off x="575258" y="4469551"/>
            <a:ext cx="1395051" cy="276999"/>
          </a:xfrm>
          <a:prstGeom prst="rect">
            <a:avLst/>
          </a:prstGeom>
          <a:noFill/>
        </p:spPr>
        <p:txBody>
          <a:bodyPr wrap="square" rtlCol="0">
            <a:spAutoFit/>
          </a:bodyPr>
          <a:lstStyle/>
          <a:p>
            <a:pPr algn="ctr"/>
            <a:r>
              <a:rPr lang="da-DK" sz="1200">
                <a:latin typeface="+mj-lt"/>
              </a:rPr>
              <a:t>Adgangsstyring</a:t>
            </a:r>
            <a:endParaRPr lang="da-DK" sz="1600">
              <a:latin typeface="+mj-lt"/>
            </a:endParaRPr>
          </a:p>
        </p:txBody>
      </p:sp>
      <p:sp>
        <p:nvSpPr>
          <p:cNvPr id="102" name="Tekstfelt 101">
            <a:extLst>
              <a:ext uri="{FF2B5EF4-FFF2-40B4-BE49-F238E27FC236}">
                <a16:creationId xmlns:a16="http://schemas.microsoft.com/office/drawing/2014/main" id="{A4957E17-B336-4338-8120-0B4DA674D976}"/>
              </a:ext>
            </a:extLst>
          </p:cNvPr>
          <p:cNvSpPr txBox="1"/>
          <p:nvPr/>
        </p:nvSpPr>
        <p:spPr>
          <a:xfrm>
            <a:off x="2003122" y="4469551"/>
            <a:ext cx="1224224" cy="276999"/>
          </a:xfrm>
          <a:prstGeom prst="rect">
            <a:avLst/>
          </a:prstGeom>
          <a:noFill/>
        </p:spPr>
        <p:txBody>
          <a:bodyPr wrap="square" rtlCol="0">
            <a:spAutoFit/>
          </a:bodyPr>
          <a:lstStyle/>
          <a:p>
            <a:pPr algn="ctr"/>
            <a:r>
              <a:rPr lang="da-DK" sz="1200">
                <a:latin typeface="+mj-lt"/>
              </a:rPr>
              <a:t>Beskedfordeler</a:t>
            </a:r>
            <a:endParaRPr lang="da-DK" sz="1600">
              <a:latin typeface="+mj-lt"/>
            </a:endParaRPr>
          </a:p>
        </p:txBody>
      </p:sp>
      <p:sp>
        <p:nvSpPr>
          <p:cNvPr id="103" name="Tekstfelt 102">
            <a:extLst>
              <a:ext uri="{FF2B5EF4-FFF2-40B4-BE49-F238E27FC236}">
                <a16:creationId xmlns:a16="http://schemas.microsoft.com/office/drawing/2014/main" id="{33B3D51D-53A0-43FC-A867-078088C18DD8}"/>
              </a:ext>
            </a:extLst>
          </p:cNvPr>
          <p:cNvSpPr txBox="1"/>
          <p:nvPr/>
        </p:nvSpPr>
        <p:spPr>
          <a:xfrm>
            <a:off x="3345576" y="4480950"/>
            <a:ext cx="1224221" cy="276999"/>
          </a:xfrm>
          <a:prstGeom prst="rect">
            <a:avLst/>
          </a:prstGeom>
          <a:noFill/>
        </p:spPr>
        <p:txBody>
          <a:bodyPr wrap="square" rtlCol="0">
            <a:spAutoFit/>
          </a:bodyPr>
          <a:lstStyle/>
          <a:p>
            <a:pPr algn="ctr"/>
            <a:r>
              <a:rPr lang="da-DK" sz="1200">
                <a:latin typeface="+mj-lt"/>
              </a:rPr>
              <a:t>Borgerkontakt</a:t>
            </a:r>
            <a:endParaRPr lang="da-DK" sz="1600">
              <a:latin typeface="+mj-lt"/>
            </a:endParaRPr>
          </a:p>
        </p:txBody>
      </p:sp>
      <p:sp>
        <p:nvSpPr>
          <p:cNvPr id="104" name="Tekstfelt 103">
            <a:extLst>
              <a:ext uri="{FF2B5EF4-FFF2-40B4-BE49-F238E27FC236}">
                <a16:creationId xmlns:a16="http://schemas.microsoft.com/office/drawing/2014/main" id="{760A8FA7-8AAC-446C-9FBD-FCBED11C610B}"/>
              </a:ext>
            </a:extLst>
          </p:cNvPr>
          <p:cNvSpPr txBox="1"/>
          <p:nvPr/>
        </p:nvSpPr>
        <p:spPr>
          <a:xfrm>
            <a:off x="641286" y="6039785"/>
            <a:ext cx="1263407" cy="276999"/>
          </a:xfrm>
          <a:prstGeom prst="rect">
            <a:avLst/>
          </a:prstGeom>
          <a:noFill/>
        </p:spPr>
        <p:txBody>
          <a:bodyPr wrap="square" rtlCol="0">
            <a:spAutoFit/>
          </a:bodyPr>
          <a:lstStyle/>
          <a:p>
            <a:pPr algn="ctr"/>
            <a:r>
              <a:rPr lang="da-DK" sz="1200">
                <a:latin typeface="+mj-lt"/>
              </a:rPr>
              <a:t>Klassifikation</a:t>
            </a:r>
            <a:endParaRPr lang="da-DK" sz="1600">
              <a:latin typeface="+mj-lt"/>
            </a:endParaRPr>
          </a:p>
        </p:txBody>
      </p:sp>
      <p:sp>
        <p:nvSpPr>
          <p:cNvPr id="105" name="Tekstfelt 104">
            <a:extLst>
              <a:ext uri="{FF2B5EF4-FFF2-40B4-BE49-F238E27FC236}">
                <a16:creationId xmlns:a16="http://schemas.microsoft.com/office/drawing/2014/main" id="{4C560F48-4E78-48EA-B72B-1C341254CE29}"/>
              </a:ext>
            </a:extLst>
          </p:cNvPr>
          <p:cNvSpPr txBox="1"/>
          <p:nvPr/>
        </p:nvSpPr>
        <p:spPr>
          <a:xfrm>
            <a:off x="2003122" y="6039785"/>
            <a:ext cx="1224223" cy="276999"/>
          </a:xfrm>
          <a:prstGeom prst="rect">
            <a:avLst/>
          </a:prstGeom>
          <a:noFill/>
        </p:spPr>
        <p:txBody>
          <a:bodyPr wrap="square" rtlCol="0">
            <a:spAutoFit/>
          </a:bodyPr>
          <a:lstStyle/>
          <a:p>
            <a:pPr algn="ctr"/>
            <a:r>
              <a:rPr lang="da-DK" sz="1200">
                <a:latin typeface="+mj-lt"/>
              </a:rPr>
              <a:t>Organisation</a:t>
            </a:r>
            <a:endParaRPr lang="da-DK" sz="1600">
              <a:latin typeface="+mj-lt"/>
            </a:endParaRPr>
          </a:p>
        </p:txBody>
      </p:sp>
      <p:sp>
        <p:nvSpPr>
          <p:cNvPr id="106" name="Tekstfelt 105">
            <a:extLst>
              <a:ext uri="{FF2B5EF4-FFF2-40B4-BE49-F238E27FC236}">
                <a16:creationId xmlns:a16="http://schemas.microsoft.com/office/drawing/2014/main" id="{2F2943CB-2AA7-4E8E-A002-55CED7080E5D}"/>
              </a:ext>
            </a:extLst>
          </p:cNvPr>
          <p:cNvSpPr txBox="1"/>
          <p:nvPr/>
        </p:nvSpPr>
        <p:spPr>
          <a:xfrm>
            <a:off x="3345576" y="6051184"/>
            <a:ext cx="1224222" cy="276999"/>
          </a:xfrm>
          <a:prstGeom prst="rect">
            <a:avLst/>
          </a:prstGeom>
          <a:noFill/>
        </p:spPr>
        <p:txBody>
          <a:bodyPr wrap="square" rtlCol="0">
            <a:spAutoFit/>
          </a:bodyPr>
          <a:lstStyle/>
          <a:p>
            <a:pPr algn="ctr"/>
            <a:r>
              <a:rPr lang="da-DK" sz="1200">
                <a:latin typeface="+mj-lt"/>
              </a:rPr>
              <a:t>Indekser</a:t>
            </a:r>
            <a:endParaRPr lang="da-DK" sz="1600">
              <a:latin typeface="+mj-lt"/>
            </a:endParaRPr>
          </a:p>
        </p:txBody>
      </p:sp>
      <p:pic>
        <p:nvPicPr>
          <p:cNvPr id="5" name="Grafik 4">
            <a:hlinkClick r:id="rId42"/>
            <a:extLst>
              <a:ext uri="{FF2B5EF4-FFF2-40B4-BE49-F238E27FC236}">
                <a16:creationId xmlns:a16="http://schemas.microsoft.com/office/drawing/2014/main" id="{ACF3C0E6-E442-472D-AD70-5540EBB1074E}"/>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1007254" y="3740132"/>
            <a:ext cx="540000" cy="540000"/>
          </a:xfrm>
          <a:prstGeom prst="rect">
            <a:avLst/>
          </a:prstGeom>
        </p:spPr>
      </p:pic>
    </p:spTree>
    <p:extLst>
      <p:ext uri="{BB962C8B-B14F-4D97-AF65-F5344CB8AC3E}">
        <p14:creationId xmlns:p14="http://schemas.microsoft.com/office/powerpoint/2010/main" val="85083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611348"/>
            <a:ext cx="9715771" cy="859241"/>
          </a:xfrm>
        </p:spPr>
        <p:txBody>
          <a:bodyPr/>
          <a:lstStyle/>
          <a:p>
            <a:r>
              <a:rPr lang="da-DK" sz="3000"/>
              <a:t>VÆRDIER OG GEVINSTER VED INFRASTRUKTUREN</a:t>
            </a:r>
          </a:p>
        </p:txBody>
      </p:sp>
      <p:sp>
        <p:nvSpPr>
          <p:cNvPr id="79" name="Tekstfelt 78">
            <a:extLst>
              <a:ext uri="{FF2B5EF4-FFF2-40B4-BE49-F238E27FC236}">
                <a16:creationId xmlns:a16="http://schemas.microsoft.com/office/drawing/2014/main" id="{640F32EB-4EA3-4633-82DF-2D106D8F1A1E}"/>
              </a:ext>
            </a:extLst>
          </p:cNvPr>
          <p:cNvSpPr txBox="1"/>
          <p:nvPr/>
        </p:nvSpPr>
        <p:spPr>
          <a:xfrm>
            <a:off x="1577206" y="1782143"/>
            <a:ext cx="10074794"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a:ln>
                  <a:noFill/>
                </a:ln>
                <a:solidFill>
                  <a:prstClr val="black"/>
                </a:solidFill>
                <a:effectLst/>
                <a:uLnTx/>
                <a:uFillTx/>
                <a:latin typeface="+mj-lt"/>
                <a:ea typeface="+mn-ea"/>
                <a:cs typeface="+mn-cs"/>
              </a:rPr>
              <a:t>Infrastruktur for monopolbrudsløsningerne og kommunale fagsystemer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a:ln>
                  <a:noFill/>
                </a:ln>
                <a:solidFill>
                  <a:prstClr val="black"/>
                </a:solidFill>
                <a:effectLst/>
                <a:uLnTx/>
                <a:uFillTx/>
                <a:latin typeface="+mj-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a:ln>
                  <a:noFill/>
                </a:ln>
                <a:solidFill>
                  <a:prstClr val="black"/>
                </a:solidFill>
                <a:effectLst/>
                <a:uLnTx/>
                <a:uFillTx/>
                <a:latin typeface="+mj-lt"/>
                <a:ea typeface="+mn-ea"/>
                <a:cs typeface="+mn-cs"/>
              </a:rPr>
              <a:t>Uden den fælleskommunale infrastruktur vil hver enkelt kommunalt fagsystem selv integrere til de nødvendige datakilder. Med en fælles dataportal, som infrastrukturen, sikres én indgang til fælles data for fagsystemer. Det er økonomisk fordelagtigt og samtidig mere sikkert.</a:t>
            </a:r>
          </a:p>
        </p:txBody>
      </p:sp>
      <p:pic>
        <p:nvPicPr>
          <p:cNvPr id="80" name="Grafik 79">
            <a:extLst>
              <a:ext uri="{FF2B5EF4-FFF2-40B4-BE49-F238E27FC236}">
                <a16:creationId xmlns:a16="http://schemas.microsoft.com/office/drawing/2014/main" id="{B014EAF1-5CBE-4A80-AAA4-63E5CD2374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0000" y="1853684"/>
            <a:ext cx="720000" cy="720000"/>
          </a:xfrm>
          <a:prstGeom prst="rect">
            <a:avLst/>
          </a:prstGeom>
        </p:spPr>
      </p:pic>
      <p:sp>
        <p:nvSpPr>
          <p:cNvPr id="81" name="Tekstfelt 80">
            <a:extLst>
              <a:ext uri="{FF2B5EF4-FFF2-40B4-BE49-F238E27FC236}">
                <a16:creationId xmlns:a16="http://schemas.microsoft.com/office/drawing/2014/main" id="{AD8918CB-7C3A-4073-8735-975AE1655A9A}"/>
              </a:ext>
            </a:extLst>
          </p:cNvPr>
          <p:cNvSpPr txBox="1"/>
          <p:nvPr/>
        </p:nvSpPr>
        <p:spPr>
          <a:xfrm>
            <a:off x="1546448" y="3874976"/>
            <a:ext cx="10105552"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a:ln>
                  <a:noFill/>
                </a:ln>
                <a:solidFill>
                  <a:prstClr val="black"/>
                </a:solidFill>
                <a:effectLst/>
                <a:uLnTx/>
                <a:uFillTx/>
                <a:latin typeface="+mj-lt"/>
                <a:ea typeface="+mn-ea"/>
                <a:cs typeface="+mn-cs"/>
              </a:rPr>
              <a:t>Standardiserede integrationer (snitflader) sikrer genanvendelighed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a:ln>
                  <a:noFill/>
                </a:ln>
                <a:solidFill>
                  <a:prstClr val="black"/>
                </a:solidFill>
                <a:effectLst/>
                <a:uLnTx/>
                <a:uFillTx/>
                <a:latin typeface="+mj-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a:ln>
                  <a:noFill/>
                </a:ln>
                <a:solidFill>
                  <a:prstClr val="black"/>
                </a:solidFill>
                <a:effectLst/>
                <a:uLnTx/>
                <a:uFillTx/>
                <a:latin typeface="+mj-lt"/>
                <a:ea typeface="+mn-ea"/>
                <a:cs typeface="+mn-cs"/>
              </a:rPr>
              <a:t>Infrastrukturens integrationer er baseret på principperne fra den fælleskommunale rammearkitektur. Det muliggør at integrationerne kan kommunikere sammen og samtidig genanvendes på tværs af fagsystemer til gavn for medarbejdere, borgere og virksomheder, som vil opleve mere sammenhæng i mødet med kommunen.</a:t>
            </a:r>
          </a:p>
        </p:txBody>
      </p:sp>
      <p:pic>
        <p:nvPicPr>
          <p:cNvPr id="82" name="Grafik 81">
            <a:extLst>
              <a:ext uri="{FF2B5EF4-FFF2-40B4-BE49-F238E27FC236}">
                <a16:creationId xmlns:a16="http://schemas.microsoft.com/office/drawing/2014/main" id="{CAD6C828-4659-4671-85DA-2BB414C4540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0000" y="3917508"/>
            <a:ext cx="720000" cy="720000"/>
          </a:xfrm>
          <a:prstGeom prst="rect">
            <a:avLst/>
          </a:prstGeom>
        </p:spPr>
      </p:pic>
    </p:spTree>
    <p:extLst>
      <p:ext uri="{BB962C8B-B14F-4D97-AF65-F5344CB8AC3E}">
        <p14:creationId xmlns:p14="http://schemas.microsoft.com/office/powerpoint/2010/main" val="247270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86AC13-C74D-421B-830C-06C74335D290}"/>
              </a:ext>
            </a:extLst>
          </p:cNvPr>
          <p:cNvSpPr>
            <a:spLocks noGrp="1"/>
          </p:cNvSpPr>
          <p:nvPr>
            <p:ph type="title"/>
          </p:nvPr>
        </p:nvSpPr>
        <p:spPr>
          <a:xfrm>
            <a:off x="363894" y="458380"/>
            <a:ext cx="10853455" cy="859241"/>
          </a:xfrm>
        </p:spPr>
        <p:txBody>
          <a:bodyPr/>
          <a:lstStyle/>
          <a:p>
            <a:r>
              <a:rPr lang="da-DK" sz="3000" dirty="0"/>
              <a:t>HVORFOR SKAL SPROGKØBING BENYTTE INFRASTRUKTUREN</a:t>
            </a:r>
          </a:p>
        </p:txBody>
      </p:sp>
      <p:sp>
        <p:nvSpPr>
          <p:cNvPr id="33" name="Rektangel 32">
            <a:extLst>
              <a:ext uri="{FF2B5EF4-FFF2-40B4-BE49-F238E27FC236}">
                <a16:creationId xmlns:a16="http://schemas.microsoft.com/office/drawing/2014/main" id="{B55F7E5A-7E31-440F-AF57-8D5AF0DBA7D9}"/>
              </a:ext>
            </a:extLst>
          </p:cNvPr>
          <p:cNvSpPr/>
          <p:nvPr/>
        </p:nvSpPr>
        <p:spPr>
          <a:xfrm>
            <a:off x="363895" y="1474935"/>
            <a:ext cx="11464212" cy="4313523"/>
          </a:xfrm>
          <a:prstGeom prst="rect">
            <a:avLst/>
          </a:prstGeom>
          <a:solidFill>
            <a:schemeClr val="accent4">
              <a:lumMod val="20000"/>
              <a:lumOff val="80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white"/>
              </a:solidFill>
              <a:effectLst/>
              <a:uLnTx/>
              <a:uFillTx/>
              <a:latin typeface="+mj-lt"/>
              <a:ea typeface="+mn-ea"/>
              <a:cs typeface="+mn-cs"/>
            </a:endParaRPr>
          </a:p>
        </p:txBody>
      </p:sp>
      <p:sp>
        <p:nvSpPr>
          <p:cNvPr id="38" name="Rektangel 37">
            <a:extLst>
              <a:ext uri="{FF2B5EF4-FFF2-40B4-BE49-F238E27FC236}">
                <a16:creationId xmlns:a16="http://schemas.microsoft.com/office/drawing/2014/main" id="{998BC4E8-D7F2-45B0-96B6-88E829372A27}"/>
              </a:ext>
            </a:extLst>
          </p:cNvPr>
          <p:cNvSpPr/>
          <p:nvPr/>
        </p:nvSpPr>
        <p:spPr>
          <a:xfrm>
            <a:off x="687991" y="1789493"/>
            <a:ext cx="10869405" cy="3684405"/>
          </a:xfrm>
          <a:prstGeom prst="rect">
            <a:avLst/>
          </a:prstGeom>
          <a:pattFill prst="pct25">
            <a:fgClr>
              <a:schemeClr val="bg2"/>
            </a:fgClr>
            <a:bgClr>
              <a:schemeClr val="bg1"/>
            </a:bgClr>
          </a:patt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white"/>
              </a:solidFill>
              <a:effectLst/>
              <a:uLnTx/>
              <a:uFillTx/>
              <a:latin typeface="+mj-lt"/>
              <a:ea typeface="+mn-ea"/>
              <a:cs typeface="+mn-cs"/>
            </a:endParaRPr>
          </a:p>
        </p:txBody>
      </p:sp>
      <p:cxnSp>
        <p:nvCxnSpPr>
          <p:cNvPr id="35" name="Lige forbindelse 34">
            <a:extLst>
              <a:ext uri="{FF2B5EF4-FFF2-40B4-BE49-F238E27FC236}">
                <a16:creationId xmlns:a16="http://schemas.microsoft.com/office/drawing/2014/main" id="{14DB5874-BB32-4155-97A8-4B15C677F36A}"/>
              </a:ext>
            </a:extLst>
          </p:cNvPr>
          <p:cNvCxnSpPr>
            <a:cxnSpLocks/>
          </p:cNvCxnSpPr>
          <p:nvPr/>
        </p:nvCxnSpPr>
        <p:spPr>
          <a:xfrm>
            <a:off x="363894" y="1470589"/>
            <a:ext cx="324097" cy="318904"/>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Lige forbindelse 40">
            <a:extLst>
              <a:ext uri="{FF2B5EF4-FFF2-40B4-BE49-F238E27FC236}">
                <a16:creationId xmlns:a16="http://schemas.microsoft.com/office/drawing/2014/main" id="{5424ACFA-1461-45E0-9A3A-4E9AFCE09CBA}"/>
              </a:ext>
            </a:extLst>
          </p:cNvPr>
          <p:cNvCxnSpPr>
            <a:cxnSpLocks/>
          </p:cNvCxnSpPr>
          <p:nvPr/>
        </p:nvCxnSpPr>
        <p:spPr>
          <a:xfrm>
            <a:off x="11557397" y="5473899"/>
            <a:ext cx="270710" cy="314558"/>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Lige forbindelse 41">
            <a:extLst>
              <a:ext uri="{FF2B5EF4-FFF2-40B4-BE49-F238E27FC236}">
                <a16:creationId xmlns:a16="http://schemas.microsoft.com/office/drawing/2014/main" id="{A74C9516-5CE4-483F-BF80-F566918E27FA}"/>
              </a:ext>
            </a:extLst>
          </p:cNvPr>
          <p:cNvCxnSpPr>
            <a:cxnSpLocks/>
          </p:cNvCxnSpPr>
          <p:nvPr/>
        </p:nvCxnSpPr>
        <p:spPr>
          <a:xfrm flipV="1">
            <a:off x="363894" y="5473899"/>
            <a:ext cx="324097" cy="314557"/>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Lige forbindelse 43">
            <a:extLst>
              <a:ext uri="{FF2B5EF4-FFF2-40B4-BE49-F238E27FC236}">
                <a16:creationId xmlns:a16="http://schemas.microsoft.com/office/drawing/2014/main" id="{7FCF67E7-6BCF-41F9-8956-373EFEBE9471}"/>
              </a:ext>
            </a:extLst>
          </p:cNvPr>
          <p:cNvCxnSpPr>
            <a:cxnSpLocks/>
          </p:cNvCxnSpPr>
          <p:nvPr/>
        </p:nvCxnSpPr>
        <p:spPr>
          <a:xfrm flipV="1">
            <a:off x="11557397" y="1470590"/>
            <a:ext cx="270710" cy="318903"/>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Rektangel: foldet hjørne 39">
            <a:extLst>
              <a:ext uri="{FF2B5EF4-FFF2-40B4-BE49-F238E27FC236}">
                <a16:creationId xmlns:a16="http://schemas.microsoft.com/office/drawing/2014/main" id="{0DBDD5A9-8431-4353-B590-08307FC908E8}"/>
              </a:ext>
            </a:extLst>
          </p:cNvPr>
          <p:cNvSpPr/>
          <p:nvPr/>
        </p:nvSpPr>
        <p:spPr>
          <a:xfrm rot="21297214">
            <a:off x="1068458" y="1862605"/>
            <a:ext cx="2353867" cy="2160000"/>
          </a:xfrm>
          <a:prstGeom prst="foldedCorner">
            <a:avLst/>
          </a:prstGeom>
          <a:solidFill>
            <a:schemeClr val="bg2">
              <a:lumMod val="60000"/>
              <a:lumOff val="4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500" b="0" i="0" u="none" strike="noStrike" kern="1200" cap="none" spc="0" normalizeH="0" baseline="0" noProof="0">
                <a:ln>
                  <a:noFill/>
                </a:ln>
                <a:solidFill>
                  <a:prstClr val="black"/>
                </a:solidFill>
                <a:effectLst/>
                <a:uLnTx/>
                <a:uFillTx/>
                <a:latin typeface="+mj-lt"/>
                <a:ea typeface="+mn-ea"/>
                <a:cs typeface="+mn-cs"/>
              </a:rPr>
              <a:t>Politisk fokus/økonomiaftaler forudsætter anvendelse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500" b="0" i="0" u="none" strike="noStrike" kern="1200" cap="none" spc="0" normalizeH="0" baseline="0" noProof="0">
                <a:ln>
                  <a:noFill/>
                </a:ln>
                <a:solidFill>
                  <a:prstClr val="black"/>
                </a:solidFill>
                <a:effectLst/>
                <a:uLnTx/>
                <a:uFillTx/>
                <a:latin typeface="+mj-lt"/>
                <a:ea typeface="+mn-ea"/>
                <a:cs typeface="+mn-cs"/>
              </a:rPr>
              <a:t>af infrastrukturen</a:t>
            </a:r>
          </a:p>
        </p:txBody>
      </p:sp>
      <p:grpSp>
        <p:nvGrpSpPr>
          <p:cNvPr id="45" name="Grafik 4">
            <a:extLst>
              <a:ext uri="{FF2B5EF4-FFF2-40B4-BE49-F238E27FC236}">
                <a16:creationId xmlns:a16="http://schemas.microsoft.com/office/drawing/2014/main" id="{523A1F39-8F86-4662-91B3-DB3CBEC93651}"/>
              </a:ext>
            </a:extLst>
          </p:cNvPr>
          <p:cNvGrpSpPr/>
          <p:nvPr/>
        </p:nvGrpSpPr>
        <p:grpSpPr>
          <a:xfrm rot="20997360">
            <a:off x="2088266" y="1538064"/>
            <a:ext cx="564862" cy="476089"/>
            <a:chOff x="3657683" y="990600"/>
            <a:chExt cx="4870459" cy="4873900"/>
          </a:xfrm>
        </p:grpSpPr>
        <p:sp>
          <p:nvSpPr>
            <p:cNvPr id="46" name="Kombinationstegning: figur 45">
              <a:extLst>
                <a:ext uri="{FF2B5EF4-FFF2-40B4-BE49-F238E27FC236}">
                  <a16:creationId xmlns:a16="http://schemas.microsoft.com/office/drawing/2014/main" id="{911D2254-5A7B-426C-BE25-4FE95FA35F0B}"/>
                </a:ext>
              </a:extLst>
            </p:cNvPr>
            <p:cNvSpPr/>
            <p:nvPr/>
          </p:nvSpPr>
          <p:spPr>
            <a:xfrm>
              <a:off x="3657683" y="4140020"/>
              <a:ext cx="1724025" cy="1724025"/>
            </a:xfrm>
            <a:custGeom>
              <a:avLst/>
              <a:gdLst>
                <a:gd name="connsiteX0" fmla="*/ 1697548 w 1724025"/>
                <a:gd name="connsiteY0" fmla="*/ 436428 h 1724025"/>
                <a:gd name="connsiteX1" fmla="*/ 1291145 w 1724025"/>
                <a:gd name="connsiteY1" fmla="*/ 30024 h 1724025"/>
                <a:gd name="connsiteX2" fmla="*/ 1211488 w 1724025"/>
                <a:gd name="connsiteY2" fmla="*/ 354 h 1724025"/>
                <a:gd name="connsiteX3" fmla="*/ 1137316 w 1724025"/>
                <a:gd name="connsiteY3" fmla="*/ 40997 h 1724025"/>
                <a:gd name="connsiteX4" fmla="*/ 20329 w 1724025"/>
                <a:gd name="connsiteY4" fmla="*/ 1564997 h 1724025"/>
                <a:gd name="connsiteX5" fmla="*/ 40646 w 1724025"/>
                <a:gd name="connsiteY5" fmla="*/ 1707234 h 1724025"/>
                <a:gd name="connsiteX6" fmla="*/ 162566 w 1724025"/>
                <a:gd name="connsiteY6" fmla="*/ 1707234 h 1724025"/>
                <a:gd name="connsiteX7" fmla="*/ 1686566 w 1724025"/>
                <a:gd name="connsiteY7" fmla="*/ 589637 h 1724025"/>
                <a:gd name="connsiteX8" fmla="*/ 1708493 w 1724025"/>
                <a:gd name="connsiteY8" fmla="*/ 447639 h 1724025"/>
                <a:gd name="connsiteX9" fmla="*/ 1698358 w 1724025"/>
                <a:gd name="connsiteY9" fmla="*/ 435818 h 1724025"/>
                <a:gd name="connsiteX10" fmla="*/ 1697548 w 1724025"/>
                <a:gd name="connsiteY10" fmla="*/ 436428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4025" h="1724025">
                  <a:moveTo>
                    <a:pt x="1697548" y="436428"/>
                  </a:moveTo>
                  <a:lnTo>
                    <a:pt x="1291145" y="30024"/>
                  </a:lnTo>
                  <a:cubicBezTo>
                    <a:pt x="1270362" y="8727"/>
                    <a:pt x="1241139" y="-2151"/>
                    <a:pt x="1211488" y="354"/>
                  </a:cubicBezTo>
                  <a:cubicBezTo>
                    <a:pt x="1182036" y="2478"/>
                    <a:pt x="1154957" y="17309"/>
                    <a:pt x="1137316" y="40997"/>
                  </a:cubicBezTo>
                  <a:lnTo>
                    <a:pt x="20329" y="1564997"/>
                  </a:lnTo>
                  <a:cubicBezTo>
                    <a:pt x="-13342" y="1609889"/>
                    <a:pt x="-4245" y="1673573"/>
                    <a:pt x="40646" y="1707234"/>
                  </a:cubicBezTo>
                  <a:cubicBezTo>
                    <a:pt x="76774" y="1734323"/>
                    <a:pt x="126438" y="1734323"/>
                    <a:pt x="162566" y="1707234"/>
                  </a:cubicBezTo>
                  <a:lnTo>
                    <a:pt x="1686566" y="589637"/>
                  </a:lnTo>
                  <a:cubicBezTo>
                    <a:pt x="1731829" y="556481"/>
                    <a:pt x="1741649" y="492901"/>
                    <a:pt x="1708493" y="447639"/>
                  </a:cubicBezTo>
                  <a:cubicBezTo>
                    <a:pt x="1705416" y="443448"/>
                    <a:pt x="1702035" y="439495"/>
                    <a:pt x="1698358" y="435818"/>
                  </a:cubicBezTo>
                  <a:lnTo>
                    <a:pt x="1697548" y="436428"/>
                  </a:lnTo>
                  <a:close/>
                </a:path>
              </a:pathLst>
            </a:custGeom>
            <a:solidFill>
              <a:srgbClr val="CFD8DC"/>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47" name="Kombinationstegning: figur 46">
              <a:extLst>
                <a:ext uri="{FF2B5EF4-FFF2-40B4-BE49-F238E27FC236}">
                  <a16:creationId xmlns:a16="http://schemas.microsoft.com/office/drawing/2014/main" id="{95BD510F-963E-4098-B653-57F408C67B24}"/>
                </a:ext>
              </a:extLst>
            </p:cNvPr>
            <p:cNvSpPr/>
            <p:nvPr/>
          </p:nvSpPr>
          <p:spPr>
            <a:xfrm>
              <a:off x="4184778" y="2658193"/>
              <a:ext cx="2676525" cy="2676525"/>
            </a:xfrm>
            <a:custGeom>
              <a:avLst/>
              <a:gdLst>
                <a:gd name="connsiteX0" fmla="*/ 2491247 w 2676525"/>
                <a:gd name="connsiteY0" fmla="*/ 1207051 h 2676525"/>
                <a:gd name="connsiteX1" fmla="*/ 1475254 w 2676525"/>
                <a:gd name="connsiteY1" fmla="*/ 191058 h 2676525"/>
                <a:gd name="connsiteX2" fmla="*/ 874998 w 2676525"/>
                <a:gd name="connsiteY2" fmla="*/ 1063 h 2676525"/>
                <a:gd name="connsiteX3" fmla="*/ 112188 w 2676525"/>
                <a:gd name="connsiteY3" fmla="*/ 292652 h 2676525"/>
                <a:gd name="connsiteX4" fmla="*/ 162985 w 2676525"/>
                <a:gd name="connsiteY4" fmla="*/ 1050794 h 2676525"/>
                <a:gd name="connsiteX5" fmla="*/ 823382 w 2676525"/>
                <a:gd name="connsiteY5" fmla="*/ 1858714 h 2676525"/>
                <a:gd name="connsiteX6" fmla="*/ 2109638 w 2676525"/>
                <a:gd name="connsiteY6" fmla="*/ 2682484 h 2676525"/>
                <a:gd name="connsiteX7" fmla="*/ 2389444 w 2676525"/>
                <a:gd name="connsiteY7" fmla="*/ 2569908 h 2676525"/>
                <a:gd name="connsiteX8" fmla="*/ 2491247 w 2676525"/>
                <a:gd name="connsiteY8" fmla="*/ 1207051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6525" h="2676525">
                  <a:moveTo>
                    <a:pt x="2491247" y="1207051"/>
                  </a:moveTo>
                  <a:lnTo>
                    <a:pt x="1475254" y="191058"/>
                  </a:lnTo>
                  <a:cubicBezTo>
                    <a:pt x="1304327" y="57984"/>
                    <a:pt x="1091367" y="-9424"/>
                    <a:pt x="874998" y="1063"/>
                  </a:cubicBezTo>
                  <a:cubicBezTo>
                    <a:pt x="591762" y="-8843"/>
                    <a:pt x="316585" y="96341"/>
                    <a:pt x="112188" y="292652"/>
                  </a:cubicBezTo>
                  <a:cubicBezTo>
                    <a:pt x="-52814" y="457653"/>
                    <a:pt x="-35745" y="712666"/>
                    <a:pt x="162985" y="1050794"/>
                  </a:cubicBezTo>
                  <a:cubicBezTo>
                    <a:pt x="350665" y="1345078"/>
                    <a:pt x="572322" y="1616246"/>
                    <a:pt x="823382" y="1858714"/>
                  </a:cubicBezTo>
                  <a:cubicBezTo>
                    <a:pt x="1227546" y="2262679"/>
                    <a:pt x="1737782" y="2682484"/>
                    <a:pt x="2109638" y="2682484"/>
                  </a:cubicBezTo>
                  <a:cubicBezTo>
                    <a:pt x="2214441" y="2685141"/>
                    <a:pt x="2315683" y="2644403"/>
                    <a:pt x="2389444" y="2569908"/>
                  </a:cubicBezTo>
                  <a:cubicBezTo>
                    <a:pt x="2812506" y="2147055"/>
                    <a:pt x="2707046" y="1423059"/>
                    <a:pt x="2491247" y="1207051"/>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48" name="Kombinationstegning: figur 47">
              <a:extLst>
                <a:ext uri="{FF2B5EF4-FFF2-40B4-BE49-F238E27FC236}">
                  <a16:creationId xmlns:a16="http://schemas.microsoft.com/office/drawing/2014/main" id="{14ED0F4E-9A8C-4A5D-A53F-E92C33382559}"/>
                </a:ext>
              </a:extLst>
            </p:cNvPr>
            <p:cNvSpPr/>
            <p:nvPr/>
          </p:nvSpPr>
          <p:spPr>
            <a:xfrm>
              <a:off x="5441352" y="2006698"/>
              <a:ext cx="2076450" cy="2076450"/>
            </a:xfrm>
            <a:custGeom>
              <a:avLst/>
              <a:gdLst>
                <a:gd name="connsiteX0" fmla="*/ 2047480 w 2076450"/>
                <a:gd name="connsiteY0" fmla="*/ 1045750 h 2076450"/>
                <a:gd name="connsiteX1" fmla="*/ 1031476 w 2076450"/>
                <a:gd name="connsiteY1" fmla="*/ 29747 h 2076450"/>
                <a:gd name="connsiteX2" fmla="*/ 887811 w 2076450"/>
                <a:gd name="connsiteY2" fmla="*/ 29747 h 2076450"/>
                <a:gd name="connsiteX3" fmla="*/ 75014 w 2076450"/>
                <a:gd name="connsiteY3" fmla="*/ 842543 h 2076450"/>
                <a:gd name="connsiteX4" fmla="*/ 379814 w 2076450"/>
                <a:gd name="connsiteY4" fmla="*/ 1697403 h 2076450"/>
                <a:gd name="connsiteX5" fmla="*/ 1038182 w 2076450"/>
                <a:gd name="connsiteY5" fmla="*/ 2077383 h 2076450"/>
                <a:gd name="connsiteX6" fmla="*/ 1234673 w 2076450"/>
                <a:gd name="connsiteY6" fmla="*/ 2002203 h 2076450"/>
                <a:gd name="connsiteX7" fmla="*/ 2047470 w 2076450"/>
                <a:gd name="connsiteY7" fmla="*/ 1189406 h 2076450"/>
                <a:gd name="connsiteX8" fmla="*/ 2047480 w 2076450"/>
                <a:gd name="connsiteY8" fmla="*/ 1045750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6450" h="2076450">
                  <a:moveTo>
                    <a:pt x="2047480" y="1045750"/>
                  </a:moveTo>
                  <a:lnTo>
                    <a:pt x="1031476" y="29747"/>
                  </a:lnTo>
                  <a:cubicBezTo>
                    <a:pt x="991805" y="-9916"/>
                    <a:pt x="927492" y="-9916"/>
                    <a:pt x="887811" y="29747"/>
                  </a:cubicBezTo>
                  <a:lnTo>
                    <a:pt x="75014" y="842543"/>
                  </a:lnTo>
                  <a:cubicBezTo>
                    <a:pt x="-57879" y="975436"/>
                    <a:pt x="-46906" y="1269263"/>
                    <a:pt x="379814" y="1697403"/>
                  </a:cubicBezTo>
                  <a:cubicBezTo>
                    <a:pt x="658401" y="1975990"/>
                    <a:pt x="880496" y="2077383"/>
                    <a:pt x="1038182" y="2077383"/>
                  </a:cubicBezTo>
                  <a:cubicBezTo>
                    <a:pt x="1111163" y="2079965"/>
                    <a:pt x="1182057" y="2052838"/>
                    <a:pt x="1234673" y="2002203"/>
                  </a:cubicBezTo>
                  <a:lnTo>
                    <a:pt x="2047470" y="1189406"/>
                  </a:lnTo>
                  <a:cubicBezTo>
                    <a:pt x="2087142" y="1149734"/>
                    <a:pt x="2087142" y="1085421"/>
                    <a:pt x="2047480" y="104575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49" name="Kombinationstegning: figur 48">
              <a:extLst>
                <a:ext uri="{FF2B5EF4-FFF2-40B4-BE49-F238E27FC236}">
                  <a16:creationId xmlns:a16="http://schemas.microsoft.com/office/drawing/2014/main" id="{F323DA30-CC04-43E1-9E72-A05F2801BFB2}"/>
                </a:ext>
              </a:extLst>
            </p:cNvPr>
            <p:cNvSpPr/>
            <p:nvPr/>
          </p:nvSpPr>
          <p:spPr>
            <a:xfrm>
              <a:off x="6286577" y="990600"/>
              <a:ext cx="2238375" cy="2247900"/>
            </a:xfrm>
            <a:custGeom>
              <a:avLst/>
              <a:gdLst>
                <a:gd name="connsiteX0" fmla="*/ 2240194 w 2238375"/>
                <a:gd name="connsiteY0" fmla="*/ 1790167 h 2247900"/>
                <a:gd name="connsiteX1" fmla="*/ 2146315 w 2238375"/>
                <a:gd name="connsiteY1" fmla="*/ 1727378 h 2247900"/>
                <a:gd name="connsiteX2" fmla="*/ 1100651 w 2238375"/>
                <a:gd name="connsiteY2" fmla="*/ 1147448 h 2247900"/>
                <a:gd name="connsiteX3" fmla="*/ 520721 w 2238375"/>
                <a:gd name="connsiteY3" fmla="*/ 101784 h 2247900"/>
                <a:gd name="connsiteX4" fmla="*/ 419299 w 2238375"/>
                <a:gd name="connsiteY4" fmla="*/ 0 h 2247900"/>
                <a:gd name="connsiteX5" fmla="*/ 347185 w 2238375"/>
                <a:gd name="connsiteY5" fmla="*/ 29852 h 2247900"/>
                <a:gd name="connsiteX6" fmla="*/ 448788 w 2238375"/>
                <a:gd name="connsiteY6" fmla="*/ 1799111 h 2247900"/>
                <a:gd name="connsiteX7" fmla="*/ 1407889 w 2238375"/>
                <a:gd name="connsiteY7" fmla="*/ 2247976 h 2247900"/>
                <a:gd name="connsiteX8" fmla="*/ 2218048 w 2238375"/>
                <a:gd name="connsiteY8" fmla="*/ 1900704 h 2247900"/>
                <a:gd name="connsiteX9" fmla="*/ 2240194 w 2238375"/>
                <a:gd name="connsiteY9" fmla="*/ 1790167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8375" h="2247900">
                  <a:moveTo>
                    <a:pt x="2240194" y="1790167"/>
                  </a:moveTo>
                  <a:cubicBezTo>
                    <a:pt x="2224487" y="1752172"/>
                    <a:pt x="2187425" y="1727388"/>
                    <a:pt x="2146315" y="1727378"/>
                  </a:cubicBezTo>
                  <a:cubicBezTo>
                    <a:pt x="1926049" y="1727378"/>
                    <a:pt x="1442427" y="1489224"/>
                    <a:pt x="1100651" y="1147448"/>
                  </a:cubicBezTo>
                  <a:cubicBezTo>
                    <a:pt x="758875" y="805672"/>
                    <a:pt x="520721" y="322250"/>
                    <a:pt x="520721" y="101784"/>
                  </a:cubicBezTo>
                  <a:cubicBezTo>
                    <a:pt x="520817" y="45673"/>
                    <a:pt x="475411" y="105"/>
                    <a:pt x="419299" y="0"/>
                  </a:cubicBezTo>
                  <a:cubicBezTo>
                    <a:pt x="392248" y="-47"/>
                    <a:pt x="366292" y="10697"/>
                    <a:pt x="347185" y="29852"/>
                  </a:cubicBezTo>
                  <a:cubicBezTo>
                    <a:pt x="-67752" y="444989"/>
                    <a:pt x="-197387" y="1152935"/>
                    <a:pt x="448788" y="1799111"/>
                  </a:cubicBezTo>
                  <a:cubicBezTo>
                    <a:pt x="694619" y="2072297"/>
                    <a:pt x="1040643" y="2234241"/>
                    <a:pt x="1407889" y="2247976"/>
                  </a:cubicBezTo>
                  <a:cubicBezTo>
                    <a:pt x="1713356" y="2244471"/>
                    <a:pt x="2004869" y="2119522"/>
                    <a:pt x="2218048" y="1900704"/>
                  </a:cubicBezTo>
                  <a:cubicBezTo>
                    <a:pt x="2247070" y="1871720"/>
                    <a:pt x="2255805" y="1828114"/>
                    <a:pt x="2240194" y="1790167"/>
                  </a:cubicBezTo>
                  <a:close/>
                </a:path>
              </a:pathLst>
            </a:custGeom>
            <a:solidFill>
              <a:schemeClr val="bg2">
                <a:lumMod val="75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0" name="Kombinationstegning: figur 49">
              <a:extLst>
                <a:ext uri="{FF2B5EF4-FFF2-40B4-BE49-F238E27FC236}">
                  <a16:creationId xmlns:a16="http://schemas.microsoft.com/office/drawing/2014/main" id="{B7D95B7F-90AB-4B7D-B629-0722BE7498EE}"/>
                </a:ext>
              </a:extLst>
            </p:cNvPr>
            <p:cNvSpPr/>
            <p:nvPr/>
          </p:nvSpPr>
          <p:spPr>
            <a:xfrm>
              <a:off x="6604092" y="990781"/>
              <a:ext cx="1924050" cy="1924050"/>
            </a:xfrm>
            <a:custGeom>
              <a:avLst/>
              <a:gdLst>
                <a:gd name="connsiteX0" fmla="*/ 1291133 w 1924050"/>
                <a:gd name="connsiteY0" fmla="*/ 639270 h 1924050"/>
                <a:gd name="connsiteX1" fmla="*/ 101603 w 1924050"/>
                <a:gd name="connsiteY1" fmla="*/ 0 h 1924050"/>
                <a:gd name="connsiteX2" fmla="*/ 0 w 1924050"/>
                <a:gd name="connsiteY2" fmla="*/ 101603 h 1924050"/>
                <a:gd name="connsiteX3" fmla="*/ 639271 w 1924050"/>
                <a:gd name="connsiteY3" fmla="*/ 1291133 h 1924050"/>
                <a:gd name="connsiteX4" fmla="*/ 1828800 w 1924050"/>
                <a:gd name="connsiteY4" fmla="*/ 1930403 h 1924050"/>
                <a:gd name="connsiteX5" fmla="*/ 1930403 w 1924050"/>
                <a:gd name="connsiteY5" fmla="*/ 1828800 h 1924050"/>
                <a:gd name="connsiteX6" fmla="*/ 1291133 w 1924050"/>
                <a:gd name="connsiteY6" fmla="*/ 63927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050" h="1924050">
                  <a:moveTo>
                    <a:pt x="1291133" y="639270"/>
                  </a:moveTo>
                  <a:cubicBezTo>
                    <a:pt x="860755" y="209093"/>
                    <a:pt x="471631" y="0"/>
                    <a:pt x="101603" y="0"/>
                  </a:cubicBezTo>
                  <a:cubicBezTo>
                    <a:pt x="45491" y="0"/>
                    <a:pt x="0" y="45491"/>
                    <a:pt x="0" y="101603"/>
                  </a:cubicBezTo>
                  <a:cubicBezTo>
                    <a:pt x="0" y="404984"/>
                    <a:pt x="286922" y="938584"/>
                    <a:pt x="639271" y="1291133"/>
                  </a:cubicBezTo>
                  <a:cubicBezTo>
                    <a:pt x="991619" y="1643682"/>
                    <a:pt x="1525629" y="1930403"/>
                    <a:pt x="1828800" y="1930403"/>
                  </a:cubicBezTo>
                  <a:cubicBezTo>
                    <a:pt x="1884912" y="1930403"/>
                    <a:pt x="1930403" y="1884912"/>
                    <a:pt x="1930403" y="1828800"/>
                  </a:cubicBezTo>
                  <a:cubicBezTo>
                    <a:pt x="1930403" y="1458573"/>
                    <a:pt x="1721311" y="1069438"/>
                    <a:pt x="1291133" y="63927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1" name="Kombinationstegning: figur 50">
              <a:extLst>
                <a:ext uri="{FF2B5EF4-FFF2-40B4-BE49-F238E27FC236}">
                  <a16:creationId xmlns:a16="http://schemas.microsoft.com/office/drawing/2014/main" id="{CAA9CFF3-CE1C-40B9-B44E-2701390B575B}"/>
                </a:ext>
              </a:extLst>
            </p:cNvPr>
            <p:cNvSpPr/>
            <p:nvPr/>
          </p:nvSpPr>
          <p:spPr>
            <a:xfrm>
              <a:off x="6286700" y="990781"/>
              <a:ext cx="2238375" cy="2247900"/>
            </a:xfrm>
            <a:custGeom>
              <a:avLst/>
              <a:gdLst>
                <a:gd name="connsiteX0" fmla="*/ 1407766 w 2238375"/>
                <a:gd name="connsiteY0" fmla="*/ 2248005 h 2247900"/>
                <a:gd name="connsiteX1" fmla="*/ 448666 w 2238375"/>
                <a:gd name="connsiteY1" fmla="*/ 1799139 h 2247900"/>
                <a:gd name="connsiteX2" fmla="*/ 0 w 2238375"/>
                <a:gd name="connsiteY2" fmla="*/ 845315 h 2247900"/>
                <a:gd name="connsiteX3" fmla="*/ 347063 w 2238375"/>
                <a:gd name="connsiteY3" fmla="*/ 29671 h 2247900"/>
                <a:gd name="connsiteX4" fmla="*/ 418995 w 2238375"/>
                <a:gd name="connsiteY4" fmla="*/ 0 h 2247900"/>
                <a:gd name="connsiteX5" fmla="*/ 1608525 w 2238375"/>
                <a:gd name="connsiteY5" fmla="*/ 639271 h 2247900"/>
                <a:gd name="connsiteX6" fmla="*/ 2247795 w 2238375"/>
                <a:gd name="connsiteY6" fmla="*/ 1828800 h 2247900"/>
                <a:gd name="connsiteX7" fmla="*/ 2218125 w 2238375"/>
                <a:gd name="connsiteY7" fmla="*/ 1900733 h 2247900"/>
                <a:gd name="connsiteX8" fmla="*/ 1407766 w 2238375"/>
                <a:gd name="connsiteY8" fmla="*/ 2248005 h 2247900"/>
                <a:gd name="connsiteX9" fmla="*/ 461058 w 2238375"/>
                <a:gd name="connsiteY9" fmla="*/ 204416 h 2247900"/>
                <a:gd name="connsiteX10" fmla="*/ 202997 w 2238375"/>
                <a:gd name="connsiteY10" fmla="*/ 843687 h 2247900"/>
                <a:gd name="connsiteX11" fmla="*/ 592331 w 2238375"/>
                <a:gd name="connsiteY11" fmla="*/ 1655264 h 2247900"/>
                <a:gd name="connsiteX12" fmla="*/ 2043379 w 2238375"/>
                <a:gd name="connsiteY12" fmla="*/ 1786528 h 2247900"/>
                <a:gd name="connsiteX13" fmla="*/ 1464669 w 2238375"/>
                <a:gd name="connsiteY13" fmla="*/ 782927 h 2247900"/>
                <a:gd name="connsiteX14" fmla="*/ 461058 w 2238375"/>
                <a:gd name="connsiteY14" fmla="*/ 204416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38375" h="2247900">
                  <a:moveTo>
                    <a:pt x="1407766" y="2248005"/>
                  </a:moveTo>
                  <a:cubicBezTo>
                    <a:pt x="1040502" y="2234308"/>
                    <a:pt x="694468" y="2072364"/>
                    <a:pt x="448666" y="1799139"/>
                  </a:cubicBezTo>
                  <a:cubicBezTo>
                    <a:pt x="178365" y="1553404"/>
                    <a:pt x="16936" y="1210228"/>
                    <a:pt x="0" y="845315"/>
                  </a:cubicBezTo>
                  <a:cubicBezTo>
                    <a:pt x="895" y="537744"/>
                    <a:pt x="126064" y="243583"/>
                    <a:pt x="347063" y="29671"/>
                  </a:cubicBezTo>
                  <a:cubicBezTo>
                    <a:pt x="366151" y="10630"/>
                    <a:pt x="392030" y="-47"/>
                    <a:pt x="418995" y="0"/>
                  </a:cubicBezTo>
                  <a:cubicBezTo>
                    <a:pt x="789222" y="0"/>
                    <a:pt x="1178357" y="209093"/>
                    <a:pt x="1608525" y="639271"/>
                  </a:cubicBezTo>
                  <a:cubicBezTo>
                    <a:pt x="2038693" y="1069448"/>
                    <a:pt x="2247795" y="1458773"/>
                    <a:pt x="2247795" y="1828800"/>
                  </a:cubicBezTo>
                  <a:cubicBezTo>
                    <a:pt x="2247843" y="1855766"/>
                    <a:pt x="2237175" y="1881645"/>
                    <a:pt x="2218125" y="1900733"/>
                  </a:cubicBezTo>
                  <a:cubicBezTo>
                    <a:pt x="2004889" y="2119579"/>
                    <a:pt x="1713300" y="2244528"/>
                    <a:pt x="1407766" y="2248005"/>
                  </a:cubicBezTo>
                  <a:close/>
                  <a:moveTo>
                    <a:pt x="461058" y="204416"/>
                  </a:moveTo>
                  <a:cubicBezTo>
                    <a:pt x="296447" y="376657"/>
                    <a:pt x="204092" y="605428"/>
                    <a:pt x="202997" y="843687"/>
                  </a:cubicBezTo>
                  <a:cubicBezTo>
                    <a:pt x="220285" y="1155068"/>
                    <a:pt x="360283" y="1446905"/>
                    <a:pt x="592331" y="1655264"/>
                  </a:cubicBezTo>
                  <a:cubicBezTo>
                    <a:pt x="1158240" y="2221383"/>
                    <a:pt x="1719282" y="2084832"/>
                    <a:pt x="2043379" y="1786528"/>
                  </a:cubicBezTo>
                  <a:cubicBezTo>
                    <a:pt x="2026511" y="1487624"/>
                    <a:pt x="1832048" y="1150306"/>
                    <a:pt x="1464669" y="782927"/>
                  </a:cubicBezTo>
                  <a:cubicBezTo>
                    <a:pt x="1097289" y="415547"/>
                    <a:pt x="759962" y="221285"/>
                    <a:pt x="461058" y="20441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2" name="Kombinationstegning: figur 51">
              <a:extLst>
                <a:ext uri="{FF2B5EF4-FFF2-40B4-BE49-F238E27FC236}">
                  <a16:creationId xmlns:a16="http://schemas.microsoft.com/office/drawing/2014/main" id="{70360EB6-2235-421D-896B-B5BE89D47972}"/>
                </a:ext>
              </a:extLst>
            </p:cNvPr>
            <p:cNvSpPr/>
            <p:nvPr/>
          </p:nvSpPr>
          <p:spPr>
            <a:xfrm>
              <a:off x="6604092" y="990781"/>
              <a:ext cx="1924050" cy="1924050"/>
            </a:xfrm>
            <a:custGeom>
              <a:avLst/>
              <a:gdLst>
                <a:gd name="connsiteX0" fmla="*/ 1828800 w 1924050"/>
                <a:gd name="connsiteY0" fmla="*/ 1930403 h 1924050"/>
                <a:gd name="connsiteX1" fmla="*/ 639271 w 1924050"/>
                <a:gd name="connsiteY1" fmla="*/ 1291133 h 1924050"/>
                <a:gd name="connsiteX2" fmla="*/ 0 w 1924050"/>
                <a:gd name="connsiteY2" fmla="*/ 101603 h 1924050"/>
                <a:gd name="connsiteX3" fmla="*/ 101603 w 1924050"/>
                <a:gd name="connsiteY3" fmla="*/ 0 h 1924050"/>
                <a:gd name="connsiteX4" fmla="*/ 203206 w 1924050"/>
                <a:gd name="connsiteY4" fmla="*/ 101603 h 1924050"/>
                <a:gd name="connsiteX5" fmla="*/ 783136 w 1924050"/>
                <a:gd name="connsiteY5" fmla="*/ 1147267 h 1924050"/>
                <a:gd name="connsiteX6" fmla="*/ 1828800 w 1924050"/>
                <a:gd name="connsiteY6" fmla="*/ 1727197 h 1924050"/>
                <a:gd name="connsiteX7" fmla="*/ 1930403 w 1924050"/>
                <a:gd name="connsiteY7" fmla="*/ 1828800 h 1924050"/>
                <a:gd name="connsiteX8" fmla="*/ 1828800 w 1924050"/>
                <a:gd name="connsiteY8" fmla="*/ 1930403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4050" h="1924050">
                  <a:moveTo>
                    <a:pt x="1828800" y="1930403"/>
                  </a:moveTo>
                  <a:cubicBezTo>
                    <a:pt x="1525629" y="1930403"/>
                    <a:pt x="992019" y="1643691"/>
                    <a:pt x="639271" y="1291133"/>
                  </a:cubicBezTo>
                  <a:cubicBezTo>
                    <a:pt x="286522" y="938574"/>
                    <a:pt x="0" y="404974"/>
                    <a:pt x="0" y="101603"/>
                  </a:cubicBezTo>
                  <a:cubicBezTo>
                    <a:pt x="0" y="45491"/>
                    <a:pt x="45491" y="0"/>
                    <a:pt x="101603" y="0"/>
                  </a:cubicBezTo>
                  <a:cubicBezTo>
                    <a:pt x="157715" y="0"/>
                    <a:pt x="203206" y="45491"/>
                    <a:pt x="203206" y="101603"/>
                  </a:cubicBezTo>
                  <a:cubicBezTo>
                    <a:pt x="203206" y="322078"/>
                    <a:pt x="441360" y="805691"/>
                    <a:pt x="783136" y="1147267"/>
                  </a:cubicBezTo>
                  <a:cubicBezTo>
                    <a:pt x="1124912" y="1488843"/>
                    <a:pt x="1608534" y="1727197"/>
                    <a:pt x="1828800" y="1727197"/>
                  </a:cubicBezTo>
                  <a:cubicBezTo>
                    <a:pt x="1884912" y="1727197"/>
                    <a:pt x="1930403" y="1772688"/>
                    <a:pt x="1930403" y="1828800"/>
                  </a:cubicBezTo>
                  <a:cubicBezTo>
                    <a:pt x="1930403" y="1884912"/>
                    <a:pt x="1884912" y="1930403"/>
                    <a:pt x="1828800" y="1930403"/>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3" name="Kombinationstegning: figur 52">
              <a:extLst>
                <a:ext uri="{FF2B5EF4-FFF2-40B4-BE49-F238E27FC236}">
                  <a16:creationId xmlns:a16="http://schemas.microsoft.com/office/drawing/2014/main" id="{6BB65641-25C0-4FE5-9AE6-A9A9FA66D031}"/>
                </a:ext>
              </a:extLst>
            </p:cNvPr>
            <p:cNvSpPr/>
            <p:nvPr/>
          </p:nvSpPr>
          <p:spPr>
            <a:xfrm>
              <a:off x="5441352" y="2005647"/>
              <a:ext cx="2066925" cy="2076450"/>
            </a:xfrm>
            <a:custGeom>
              <a:avLst/>
              <a:gdLst>
                <a:gd name="connsiteX0" fmla="*/ 1038182 w 2066925"/>
                <a:gd name="connsiteY0" fmla="*/ 2078654 h 2076450"/>
                <a:gd name="connsiteX1" fmla="*/ 379814 w 2066925"/>
                <a:gd name="connsiteY1" fmla="*/ 1698673 h 2076450"/>
                <a:gd name="connsiteX2" fmla="*/ 75014 w 2066925"/>
                <a:gd name="connsiteY2" fmla="*/ 843814 h 2076450"/>
                <a:gd name="connsiteX3" fmla="*/ 887811 w 2066925"/>
                <a:gd name="connsiteY3" fmla="*/ 31017 h 2076450"/>
                <a:gd name="connsiteX4" fmla="*/ 1031476 w 2066925"/>
                <a:gd name="connsiteY4" fmla="*/ 28521 h 2076450"/>
                <a:gd name="connsiteX5" fmla="*/ 1033972 w 2066925"/>
                <a:gd name="connsiteY5" fmla="*/ 172187 h 2076450"/>
                <a:gd name="connsiteX6" fmla="*/ 1031476 w 2066925"/>
                <a:gd name="connsiteY6" fmla="*/ 174683 h 2076450"/>
                <a:gd name="connsiteX7" fmla="*/ 218679 w 2066925"/>
                <a:gd name="connsiteY7" fmla="*/ 987479 h 2076450"/>
                <a:gd name="connsiteX8" fmla="*/ 523479 w 2066925"/>
                <a:gd name="connsiteY8" fmla="*/ 1555017 h 2076450"/>
                <a:gd name="connsiteX9" fmla="*/ 1091017 w 2066925"/>
                <a:gd name="connsiteY9" fmla="*/ 1859817 h 2076450"/>
                <a:gd name="connsiteX10" fmla="*/ 1903814 w 2066925"/>
                <a:gd name="connsiteY10" fmla="*/ 1047020 h 2076450"/>
                <a:gd name="connsiteX11" fmla="*/ 2047480 w 2066925"/>
                <a:gd name="connsiteY11" fmla="*/ 1049516 h 2076450"/>
                <a:gd name="connsiteX12" fmla="*/ 2047480 w 2066925"/>
                <a:gd name="connsiteY12" fmla="*/ 1190686 h 2076450"/>
                <a:gd name="connsiteX13" fmla="*/ 1234683 w 2066925"/>
                <a:gd name="connsiteY13" fmla="*/ 2003483 h 2076450"/>
                <a:gd name="connsiteX14" fmla="*/ 1038182 w 2066925"/>
                <a:gd name="connsiteY14" fmla="*/ 2078654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66925" h="2076450">
                  <a:moveTo>
                    <a:pt x="1038182" y="2078654"/>
                  </a:moveTo>
                  <a:cubicBezTo>
                    <a:pt x="880496" y="2078654"/>
                    <a:pt x="658401" y="1977051"/>
                    <a:pt x="379814" y="1698673"/>
                  </a:cubicBezTo>
                  <a:cubicBezTo>
                    <a:pt x="-46906" y="1271953"/>
                    <a:pt x="-57879" y="976707"/>
                    <a:pt x="75014" y="843814"/>
                  </a:cubicBezTo>
                  <a:lnTo>
                    <a:pt x="887811" y="31017"/>
                  </a:lnTo>
                  <a:cubicBezTo>
                    <a:pt x="926787" y="-9340"/>
                    <a:pt x="991109" y="-10464"/>
                    <a:pt x="1031476" y="28521"/>
                  </a:cubicBezTo>
                  <a:cubicBezTo>
                    <a:pt x="1071843" y="67507"/>
                    <a:pt x="1072958" y="131820"/>
                    <a:pt x="1033972" y="172187"/>
                  </a:cubicBezTo>
                  <a:cubicBezTo>
                    <a:pt x="1033153" y="173035"/>
                    <a:pt x="1032324" y="173863"/>
                    <a:pt x="1031476" y="174683"/>
                  </a:cubicBezTo>
                  <a:lnTo>
                    <a:pt x="218679" y="987479"/>
                  </a:lnTo>
                  <a:cubicBezTo>
                    <a:pt x="178036" y="1028123"/>
                    <a:pt x="197143" y="1228681"/>
                    <a:pt x="523479" y="1555017"/>
                  </a:cubicBezTo>
                  <a:cubicBezTo>
                    <a:pt x="849815" y="1881353"/>
                    <a:pt x="1049764" y="1900460"/>
                    <a:pt x="1091017" y="1859817"/>
                  </a:cubicBezTo>
                  <a:lnTo>
                    <a:pt x="1903814" y="1047020"/>
                  </a:lnTo>
                  <a:cubicBezTo>
                    <a:pt x="1944171" y="1008034"/>
                    <a:pt x="2008494" y="1009158"/>
                    <a:pt x="2047480" y="1049516"/>
                  </a:cubicBezTo>
                  <a:cubicBezTo>
                    <a:pt x="2085513" y="1088892"/>
                    <a:pt x="2085513" y="1151309"/>
                    <a:pt x="2047480" y="1190686"/>
                  </a:cubicBezTo>
                  <a:lnTo>
                    <a:pt x="1234683" y="2003483"/>
                  </a:lnTo>
                  <a:cubicBezTo>
                    <a:pt x="1182057" y="2054098"/>
                    <a:pt x="1111153" y="2081226"/>
                    <a:pt x="1038182" y="207865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4" name="Kombinationstegning: figur 53">
              <a:extLst>
                <a:ext uri="{FF2B5EF4-FFF2-40B4-BE49-F238E27FC236}">
                  <a16:creationId xmlns:a16="http://schemas.microsoft.com/office/drawing/2014/main" id="{21698033-802B-4D1C-A7B6-5B14F0C1BB62}"/>
                </a:ext>
              </a:extLst>
            </p:cNvPr>
            <p:cNvSpPr/>
            <p:nvPr/>
          </p:nvSpPr>
          <p:spPr>
            <a:xfrm>
              <a:off x="4185529" y="2658223"/>
              <a:ext cx="2676525" cy="2676525"/>
            </a:xfrm>
            <a:custGeom>
              <a:avLst/>
              <a:gdLst>
                <a:gd name="connsiteX0" fmla="*/ 2109095 w 2676525"/>
                <a:gd name="connsiteY0" fmla="*/ 2682464 h 2676525"/>
                <a:gd name="connsiteX1" fmla="*/ 822839 w 2676525"/>
                <a:gd name="connsiteY1" fmla="*/ 1858694 h 2676525"/>
                <a:gd name="connsiteX2" fmla="*/ 163052 w 2676525"/>
                <a:gd name="connsiteY2" fmla="*/ 1050974 h 2676525"/>
                <a:gd name="connsiteX3" fmla="*/ 112255 w 2676525"/>
                <a:gd name="connsiteY3" fmla="*/ 292832 h 2676525"/>
                <a:gd name="connsiteX4" fmla="*/ 865921 w 2676525"/>
                <a:gd name="connsiteY4" fmla="*/ 1033 h 2676525"/>
                <a:gd name="connsiteX5" fmla="*/ 874255 w 2676525"/>
                <a:gd name="connsiteY5" fmla="*/ 1033 h 2676525"/>
                <a:gd name="connsiteX6" fmla="*/ 1474102 w 2676525"/>
                <a:gd name="connsiteY6" fmla="*/ 191228 h 2676525"/>
                <a:gd name="connsiteX7" fmla="*/ 1471606 w 2676525"/>
                <a:gd name="connsiteY7" fmla="*/ 334894 h 2676525"/>
                <a:gd name="connsiteX8" fmla="*/ 1330446 w 2676525"/>
                <a:gd name="connsiteY8" fmla="*/ 334894 h 2676525"/>
                <a:gd name="connsiteX9" fmla="*/ 874265 w 2676525"/>
                <a:gd name="connsiteY9" fmla="*/ 204239 h 2676525"/>
                <a:gd name="connsiteX10" fmla="*/ 866340 w 2676525"/>
                <a:gd name="connsiteY10" fmla="*/ 204239 h 2676525"/>
                <a:gd name="connsiteX11" fmla="*/ 255111 w 2676525"/>
                <a:gd name="connsiteY11" fmla="*/ 436497 h 2676525"/>
                <a:gd name="connsiteX12" fmla="*/ 337607 w 2676525"/>
                <a:gd name="connsiteY12" fmla="*/ 948361 h 2676525"/>
                <a:gd name="connsiteX13" fmla="*/ 966305 w 2676525"/>
                <a:gd name="connsiteY13" fmla="*/ 1715238 h 2676525"/>
                <a:gd name="connsiteX14" fmla="*/ 2245046 w 2676525"/>
                <a:gd name="connsiteY14" fmla="*/ 2426441 h 2676525"/>
                <a:gd name="connsiteX15" fmla="*/ 2346649 w 2676525"/>
                <a:gd name="connsiteY15" fmla="*/ 1350907 h 2676525"/>
                <a:gd name="connsiteX16" fmla="*/ 2349144 w 2676525"/>
                <a:gd name="connsiteY16" fmla="*/ 1207241 h 2676525"/>
                <a:gd name="connsiteX17" fmla="*/ 2490305 w 2676525"/>
                <a:gd name="connsiteY17" fmla="*/ 1207241 h 2676525"/>
                <a:gd name="connsiteX18" fmla="*/ 2388702 w 2676525"/>
                <a:gd name="connsiteY18" fmla="*/ 2570107 h 2676525"/>
                <a:gd name="connsiteX19" fmla="*/ 2109095 w 2676525"/>
                <a:gd name="connsiteY19" fmla="*/ 2682464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76525" h="2676525">
                  <a:moveTo>
                    <a:pt x="2109095" y="2682464"/>
                  </a:moveTo>
                  <a:cubicBezTo>
                    <a:pt x="1736430" y="2682464"/>
                    <a:pt x="1227004" y="2262859"/>
                    <a:pt x="822839" y="1858694"/>
                  </a:cubicBezTo>
                  <a:cubicBezTo>
                    <a:pt x="571998" y="1616254"/>
                    <a:pt x="350552" y="1345154"/>
                    <a:pt x="163052" y="1050974"/>
                  </a:cubicBezTo>
                  <a:cubicBezTo>
                    <a:pt x="-35878" y="712846"/>
                    <a:pt x="-52746" y="457633"/>
                    <a:pt x="112255" y="292832"/>
                  </a:cubicBezTo>
                  <a:cubicBezTo>
                    <a:pt x="314604" y="99093"/>
                    <a:pt x="585867" y="-5930"/>
                    <a:pt x="865921" y="1033"/>
                  </a:cubicBezTo>
                  <a:lnTo>
                    <a:pt x="874255" y="1033"/>
                  </a:lnTo>
                  <a:cubicBezTo>
                    <a:pt x="1090511" y="-9301"/>
                    <a:pt x="1303319" y="58174"/>
                    <a:pt x="1474102" y="191228"/>
                  </a:cubicBezTo>
                  <a:cubicBezTo>
                    <a:pt x="1513078" y="231586"/>
                    <a:pt x="1511964" y="295908"/>
                    <a:pt x="1471606" y="334894"/>
                  </a:cubicBezTo>
                  <a:cubicBezTo>
                    <a:pt x="1432230" y="372918"/>
                    <a:pt x="1369813" y="372918"/>
                    <a:pt x="1330446" y="334894"/>
                  </a:cubicBezTo>
                  <a:cubicBezTo>
                    <a:pt x="1196772" y="242597"/>
                    <a:pt x="1036523" y="196705"/>
                    <a:pt x="874265" y="204239"/>
                  </a:cubicBezTo>
                  <a:lnTo>
                    <a:pt x="866340" y="204239"/>
                  </a:lnTo>
                  <a:cubicBezTo>
                    <a:pt x="640026" y="198515"/>
                    <a:pt x="420513" y="281925"/>
                    <a:pt x="255111" y="436497"/>
                  </a:cubicBezTo>
                  <a:cubicBezTo>
                    <a:pt x="141316" y="550292"/>
                    <a:pt x="237233" y="777463"/>
                    <a:pt x="337607" y="948361"/>
                  </a:cubicBezTo>
                  <a:cubicBezTo>
                    <a:pt x="516592" y="1227606"/>
                    <a:pt x="727589" y="1484971"/>
                    <a:pt x="966305" y="1715238"/>
                  </a:cubicBezTo>
                  <a:cubicBezTo>
                    <a:pt x="1579972" y="2328905"/>
                    <a:pt x="2069881" y="2601187"/>
                    <a:pt x="2245046" y="2426441"/>
                  </a:cubicBezTo>
                  <a:cubicBezTo>
                    <a:pt x="2511289" y="2129080"/>
                    <a:pt x="2552494" y="1692864"/>
                    <a:pt x="2346649" y="1350907"/>
                  </a:cubicBezTo>
                  <a:cubicBezTo>
                    <a:pt x="2307673" y="1310549"/>
                    <a:pt x="2308787" y="1246227"/>
                    <a:pt x="2349144" y="1207241"/>
                  </a:cubicBezTo>
                  <a:cubicBezTo>
                    <a:pt x="2388521" y="1169217"/>
                    <a:pt x="2450938" y="1169217"/>
                    <a:pt x="2490305" y="1207241"/>
                  </a:cubicBezTo>
                  <a:cubicBezTo>
                    <a:pt x="2706103" y="1423239"/>
                    <a:pt x="2811564" y="2147244"/>
                    <a:pt x="2388702" y="2570107"/>
                  </a:cubicBezTo>
                  <a:cubicBezTo>
                    <a:pt x="2314950" y="2644459"/>
                    <a:pt x="2213794" y="2685112"/>
                    <a:pt x="2109095" y="268246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55" name="Kombinationstegning: figur 54">
              <a:extLst>
                <a:ext uri="{FF2B5EF4-FFF2-40B4-BE49-F238E27FC236}">
                  <a16:creationId xmlns:a16="http://schemas.microsoft.com/office/drawing/2014/main" id="{E90A4BB0-73F5-4977-9C3D-59038803BEF3}"/>
                </a:ext>
              </a:extLst>
            </p:cNvPr>
            <p:cNvSpPr/>
            <p:nvPr/>
          </p:nvSpPr>
          <p:spPr>
            <a:xfrm>
              <a:off x="3657695" y="4140475"/>
              <a:ext cx="1724025" cy="1724025"/>
            </a:xfrm>
            <a:custGeom>
              <a:avLst/>
              <a:gdLst>
                <a:gd name="connsiteX0" fmla="*/ 101603 w 1724025"/>
                <a:gd name="connsiteY0" fmla="*/ 1727106 h 1724025"/>
                <a:gd name="connsiteX1" fmla="*/ 0 w 1724025"/>
                <a:gd name="connsiteY1" fmla="*/ 1625503 h 1724025"/>
                <a:gd name="connsiteX2" fmla="*/ 20317 w 1724025"/>
                <a:gd name="connsiteY2" fmla="*/ 1564543 h 1724025"/>
                <a:gd name="connsiteX3" fmla="*/ 1137914 w 1724025"/>
                <a:gd name="connsiteY3" fmla="*/ 40543 h 1724025"/>
                <a:gd name="connsiteX4" fmla="*/ 1280179 w 1724025"/>
                <a:gd name="connsiteY4" fmla="*/ 20398 h 1724025"/>
                <a:gd name="connsiteX5" fmla="*/ 1300477 w 1724025"/>
                <a:gd name="connsiteY5" fmla="*/ 162463 h 1724025"/>
                <a:gd name="connsiteX6" fmla="*/ 574034 w 1724025"/>
                <a:gd name="connsiteY6" fmla="*/ 1153063 h 1724025"/>
                <a:gd name="connsiteX7" fmla="*/ 1564634 w 1724025"/>
                <a:gd name="connsiteY7" fmla="*/ 426620 h 1724025"/>
                <a:gd name="connsiteX8" fmla="*/ 1706890 w 1724025"/>
                <a:gd name="connsiteY8" fmla="*/ 446813 h 1724025"/>
                <a:gd name="connsiteX9" fmla="*/ 1686697 w 1724025"/>
                <a:gd name="connsiteY9" fmla="*/ 589069 h 1724025"/>
                <a:gd name="connsiteX10" fmla="*/ 1686554 w 1724025"/>
                <a:gd name="connsiteY10" fmla="*/ 589174 h 1724025"/>
                <a:gd name="connsiteX11" fmla="*/ 162554 w 1724025"/>
                <a:gd name="connsiteY11" fmla="*/ 1706771 h 1724025"/>
                <a:gd name="connsiteX12" fmla="*/ 101603 w 1724025"/>
                <a:gd name="connsiteY12" fmla="*/ 1727106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4025" h="1724025">
                  <a:moveTo>
                    <a:pt x="101603" y="1727106"/>
                  </a:moveTo>
                  <a:cubicBezTo>
                    <a:pt x="45491" y="1727106"/>
                    <a:pt x="0" y="1681615"/>
                    <a:pt x="0" y="1625503"/>
                  </a:cubicBezTo>
                  <a:cubicBezTo>
                    <a:pt x="0" y="1603520"/>
                    <a:pt x="7134" y="1582126"/>
                    <a:pt x="20317" y="1564543"/>
                  </a:cubicBezTo>
                  <a:lnTo>
                    <a:pt x="1137914" y="40543"/>
                  </a:lnTo>
                  <a:cubicBezTo>
                    <a:pt x="1171632" y="-4301"/>
                    <a:pt x="1235326" y="-13321"/>
                    <a:pt x="1280179" y="20398"/>
                  </a:cubicBezTo>
                  <a:cubicBezTo>
                    <a:pt x="1324947" y="54059"/>
                    <a:pt x="1334024" y="117610"/>
                    <a:pt x="1300477" y="162463"/>
                  </a:cubicBezTo>
                  <a:lnTo>
                    <a:pt x="574034" y="1153063"/>
                  </a:lnTo>
                  <a:lnTo>
                    <a:pt x="1564634" y="426620"/>
                  </a:lnTo>
                  <a:cubicBezTo>
                    <a:pt x="1609496" y="392911"/>
                    <a:pt x="1673181" y="401960"/>
                    <a:pt x="1706890" y="446813"/>
                  </a:cubicBezTo>
                  <a:cubicBezTo>
                    <a:pt x="1740599" y="491676"/>
                    <a:pt x="1731550" y="555360"/>
                    <a:pt x="1686697" y="589069"/>
                  </a:cubicBezTo>
                  <a:cubicBezTo>
                    <a:pt x="1686649" y="589107"/>
                    <a:pt x="1686601" y="589136"/>
                    <a:pt x="1686554" y="589174"/>
                  </a:cubicBezTo>
                  <a:lnTo>
                    <a:pt x="162554" y="1706771"/>
                  </a:lnTo>
                  <a:cubicBezTo>
                    <a:pt x="144971" y="1719982"/>
                    <a:pt x="123587" y="1727106"/>
                    <a:pt x="101603" y="172710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grpSp>
      <p:sp>
        <p:nvSpPr>
          <p:cNvPr id="59" name="Rektangel: foldet hjørne 58">
            <a:extLst>
              <a:ext uri="{FF2B5EF4-FFF2-40B4-BE49-F238E27FC236}">
                <a16:creationId xmlns:a16="http://schemas.microsoft.com/office/drawing/2014/main" id="{3FD8F66D-EF36-454B-81D0-AF1CEECCCF70}"/>
              </a:ext>
            </a:extLst>
          </p:cNvPr>
          <p:cNvSpPr/>
          <p:nvPr/>
        </p:nvSpPr>
        <p:spPr>
          <a:xfrm rot="338908">
            <a:off x="9338538" y="2414124"/>
            <a:ext cx="1789760" cy="1594872"/>
          </a:xfrm>
          <a:prstGeom prst="foldedCorner">
            <a:avLst/>
          </a:prstGeom>
          <a:solidFill>
            <a:schemeClr val="bg2">
              <a:lumMod val="60000"/>
              <a:lumOff val="4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500" b="0" i="0" u="none" strike="noStrike" kern="1200" cap="none" spc="0" normalizeH="0" baseline="0" noProof="0">
                <a:ln>
                  <a:noFill/>
                </a:ln>
                <a:solidFill>
                  <a:prstClr val="black"/>
                </a:solidFill>
                <a:effectLst/>
                <a:uLnTx/>
                <a:uFillTx/>
                <a:latin typeface="+mj-lt"/>
                <a:ea typeface="+mn-ea"/>
                <a:cs typeface="+mn-cs"/>
              </a:rPr>
              <a:t>Vi betaler allerede for infrastrukturen</a:t>
            </a:r>
          </a:p>
        </p:txBody>
      </p:sp>
      <p:grpSp>
        <p:nvGrpSpPr>
          <p:cNvPr id="60" name="Grafik 4">
            <a:extLst>
              <a:ext uri="{FF2B5EF4-FFF2-40B4-BE49-F238E27FC236}">
                <a16:creationId xmlns:a16="http://schemas.microsoft.com/office/drawing/2014/main" id="{D25639C3-C5C1-4DFE-BAB3-F23D49F946C8}"/>
              </a:ext>
            </a:extLst>
          </p:cNvPr>
          <p:cNvGrpSpPr/>
          <p:nvPr/>
        </p:nvGrpSpPr>
        <p:grpSpPr>
          <a:xfrm rot="18602149">
            <a:off x="9558059" y="1992174"/>
            <a:ext cx="467910" cy="487652"/>
            <a:chOff x="3657683" y="990600"/>
            <a:chExt cx="4870459" cy="4873900"/>
          </a:xfrm>
        </p:grpSpPr>
        <p:sp>
          <p:nvSpPr>
            <p:cNvPr id="61" name="Kombinationstegning: figur 60">
              <a:extLst>
                <a:ext uri="{FF2B5EF4-FFF2-40B4-BE49-F238E27FC236}">
                  <a16:creationId xmlns:a16="http://schemas.microsoft.com/office/drawing/2014/main" id="{96B892F9-AEED-4636-8D8A-89CDAD8E3B64}"/>
                </a:ext>
              </a:extLst>
            </p:cNvPr>
            <p:cNvSpPr/>
            <p:nvPr/>
          </p:nvSpPr>
          <p:spPr>
            <a:xfrm>
              <a:off x="3657683" y="4140020"/>
              <a:ext cx="1724025" cy="1724025"/>
            </a:xfrm>
            <a:custGeom>
              <a:avLst/>
              <a:gdLst>
                <a:gd name="connsiteX0" fmla="*/ 1697548 w 1724025"/>
                <a:gd name="connsiteY0" fmla="*/ 436428 h 1724025"/>
                <a:gd name="connsiteX1" fmla="*/ 1291145 w 1724025"/>
                <a:gd name="connsiteY1" fmla="*/ 30024 h 1724025"/>
                <a:gd name="connsiteX2" fmla="*/ 1211488 w 1724025"/>
                <a:gd name="connsiteY2" fmla="*/ 354 h 1724025"/>
                <a:gd name="connsiteX3" fmla="*/ 1137316 w 1724025"/>
                <a:gd name="connsiteY3" fmla="*/ 40997 h 1724025"/>
                <a:gd name="connsiteX4" fmla="*/ 20329 w 1724025"/>
                <a:gd name="connsiteY4" fmla="*/ 1564997 h 1724025"/>
                <a:gd name="connsiteX5" fmla="*/ 40646 w 1724025"/>
                <a:gd name="connsiteY5" fmla="*/ 1707234 h 1724025"/>
                <a:gd name="connsiteX6" fmla="*/ 162566 w 1724025"/>
                <a:gd name="connsiteY6" fmla="*/ 1707234 h 1724025"/>
                <a:gd name="connsiteX7" fmla="*/ 1686566 w 1724025"/>
                <a:gd name="connsiteY7" fmla="*/ 589637 h 1724025"/>
                <a:gd name="connsiteX8" fmla="*/ 1708493 w 1724025"/>
                <a:gd name="connsiteY8" fmla="*/ 447639 h 1724025"/>
                <a:gd name="connsiteX9" fmla="*/ 1698358 w 1724025"/>
                <a:gd name="connsiteY9" fmla="*/ 435818 h 1724025"/>
                <a:gd name="connsiteX10" fmla="*/ 1697548 w 1724025"/>
                <a:gd name="connsiteY10" fmla="*/ 436428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4025" h="1724025">
                  <a:moveTo>
                    <a:pt x="1697548" y="436428"/>
                  </a:moveTo>
                  <a:lnTo>
                    <a:pt x="1291145" y="30024"/>
                  </a:lnTo>
                  <a:cubicBezTo>
                    <a:pt x="1270362" y="8727"/>
                    <a:pt x="1241139" y="-2151"/>
                    <a:pt x="1211488" y="354"/>
                  </a:cubicBezTo>
                  <a:cubicBezTo>
                    <a:pt x="1182036" y="2478"/>
                    <a:pt x="1154957" y="17309"/>
                    <a:pt x="1137316" y="40997"/>
                  </a:cubicBezTo>
                  <a:lnTo>
                    <a:pt x="20329" y="1564997"/>
                  </a:lnTo>
                  <a:cubicBezTo>
                    <a:pt x="-13342" y="1609889"/>
                    <a:pt x="-4245" y="1673573"/>
                    <a:pt x="40646" y="1707234"/>
                  </a:cubicBezTo>
                  <a:cubicBezTo>
                    <a:pt x="76774" y="1734323"/>
                    <a:pt x="126438" y="1734323"/>
                    <a:pt x="162566" y="1707234"/>
                  </a:cubicBezTo>
                  <a:lnTo>
                    <a:pt x="1686566" y="589637"/>
                  </a:lnTo>
                  <a:cubicBezTo>
                    <a:pt x="1731829" y="556481"/>
                    <a:pt x="1741649" y="492901"/>
                    <a:pt x="1708493" y="447639"/>
                  </a:cubicBezTo>
                  <a:cubicBezTo>
                    <a:pt x="1705416" y="443448"/>
                    <a:pt x="1702035" y="439495"/>
                    <a:pt x="1698358" y="435818"/>
                  </a:cubicBezTo>
                  <a:lnTo>
                    <a:pt x="1697548" y="436428"/>
                  </a:lnTo>
                  <a:close/>
                </a:path>
              </a:pathLst>
            </a:custGeom>
            <a:solidFill>
              <a:srgbClr val="CFD8DC"/>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2" name="Kombinationstegning: figur 61">
              <a:extLst>
                <a:ext uri="{FF2B5EF4-FFF2-40B4-BE49-F238E27FC236}">
                  <a16:creationId xmlns:a16="http://schemas.microsoft.com/office/drawing/2014/main" id="{6E821B01-58A6-4341-878D-84FCB3E121E9}"/>
                </a:ext>
              </a:extLst>
            </p:cNvPr>
            <p:cNvSpPr/>
            <p:nvPr/>
          </p:nvSpPr>
          <p:spPr>
            <a:xfrm>
              <a:off x="4184778" y="2658193"/>
              <a:ext cx="2676525" cy="2676525"/>
            </a:xfrm>
            <a:custGeom>
              <a:avLst/>
              <a:gdLst>
                <a:gd name="connsiteX0" fmla="*/ 2491247 w 2676525"/>
                <a:gd name="connsiteY0" fmla="*/ 1207051 h 2676525"/>
                <a:gd name="connsiteX1" fmla="*/ 1475254 w 2676525"/>
                <a:gd name="connsiteY1" fmla="*/ 191058 h 2676525"/>
                <a:gd name="connsiteX2" fmla="*/ 874998 w 2676525"/>
                <a:gd name="connsiteY2" fmla="*/ 1063 h 2676525"/>
                <a:gd name="connsiteX3" fmla="*/ 112188 w 2676525"/>
                <a:gd name="connsiteY3" fmla="*/ 292652 h 2676525"/>
                <a:gd name="connsiteX4" fmla="*/ 162985 w 2676525"/>
                <a:gd name="connsiteY4" fmla="*/ 1050794 h 2676525"/>
                <a:gd name="connsiteX5" fmla="*/ 823382 w 2676525"/>
                <a:gd name="connsiteY5" fmla="*/ 1858714 h 2676525"/>
                <a:gd name="connsiteX6" fmla="*/ 2109638 w 2676525"/>
                <a:gd name="connsiteY6" fmla="*/ 2682484 h 2676525"/>
                <a:gd name="connsiteX7" fmla="*/ 2389444 w 2676525"/>
                <a:gd name="connsiteY7" fmla="*/ 2569908 h 2676525"/>
                <a:gd name="connsiteX8" fmla="*/ 2491247 w 2676525"/>
                <a:gd name="connsiteY8" fmla="*/ 1207051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6525" h="2676525">
                  <a:moveTo>
                    <a:pt x="2491247" y="1207051"/>
                  </a:moveTo>
                  <a:lnTo>
                    <a:pt x="1475254" y="191058"/>
                  </a:lnTo>
                  <a:cubicBezTo>
                    <a:pt x="1304327" y="57984"/>
                    <a:pt x="1091367" y="-9424"/>
                    <a:pt x="874998" y="1063"/>
                  </a:cubicBezTo>
                  <a:cubicBezTo>
                    <a:pt x="591762" y="-8843"/>
                    <a:pt x="316585" y="96341"/>
                    <a:pt x="112188" y="292652"/>
                  </a:cubicBezTo>
                  <a:cubicBezTo>
                    <a:pt x="-52814" y="457653"/>
                    <a:pt x="-35745" y="712666"/>
                    <a:pt x="162985" y="1050794"/>
                  </a:cubicBezTo>
                  <a:cubicBezTo>
                    <a:pt x="350665" y="1345078"/>
                    <a:pt x="572322" y="1616246"/>
                    <a:pt x="823382" y="1858714"/>
                  </a:cubicBezTo>
                  <a:cubicBezTo>
                    <a:pt x="1227546" y="2262679"/>
                    <a:pt x="1737782" y="2682484"/>
                    <a:pt x="2109638" y="2682484"/>
                  </a:cubicBezTo>
                  <a:cubicBezTo>
                    <a:pt x="2214441" y="2685141"/>
                    <a:pt x="2315683" y="2644403"/>
                    <a:pt x="2389444" y="2569908"/>
                  </a:cubicBezTo>
                  <a:cubicBezTo>
                    <a:pt x="2812506" y="2147055"/>
                    <a:pt x="2707046" y="1423059"/>
                    <a:pt x="2491247" y="1207051"/>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3" name="Kombinationstegning: figur 62">
              <a:extLst>
                <a:ext uri="{FF2B5EF4-FFF2-40B4-BE49-F238E27FC236}">
                  <a16:creationId xmlns:a16="http://schemas.microsoft.com/office/drawing/2014/main" id="{B1E7ED6C-B618-408C-9F0F-515FF39377F8}"/>
                </a:ext>
              </a:extLst>
            </p:cNvPr>
            <p:cNvSpPr/>
            <p:nvPr/>
          </p:nvSpPr>
          <p:spPr>
            <a:xfrm>
              <a:off x="5441352" y="2006698"/>
              <a:ext cx="2076450" cy="2076450"/>
            </a:xfrm>
            <a:custGeom>
              <a:avLst/>
              <a:gdLst>
                <a:gd name="connsiteX0" fmla="*/ 2047480 w 2076450"/>
                <a:gd name="connsiteY0" fmla="*/ 1045750 h 2076450"/>
                <a:gd name="connsiteX1" fmla="*/ 1031476 w 2076450"/>
                <a:gd name="connsiteY1" fmla="*/ 29747 h 2076450"/>
                <a:gd name="connsiteX2" fmla="*/ 887811 w 2076450"/>
                <a:gd name="connsiteY2" fmla="*/ 29747 h 2076450"/>
                <a:gd name="connsiteX3" fmla="*/ 75014 w 2076450"/>
                <a:gd name="connsiteY3" fmla="*/ 842543 h 2076450"/>
                <a:gd name="connsiteX4" fmla="*/ 379814 w 2076450"/>
                <a:gd name="connsiteY4" fmla="*/ 1697403 h 2076450"/>
                <a:gd name="connsiteX5" fmla="*/ 1038182 w 2076450"/>
                <a:gd name="connsiteY5" fmla="*/ 2077383 h 2076450"/>
                <a:gd name="connsiteX6" fmla="*/ 1234673 w 2076450"/>
                <a:gd name="connsiteY6" fmla="*/ 2002203 h 2076450"/>
                <a:gd name="connsiteX7" fmla="*/ 2047470 w 2076450"/>
                <a:gd name="connsiteY7" fmla="*/ 1189406 h 2076450"/>
                <a:gd name="connsiteX8" fmla="*/ 2047480 w 2076450"/>
                <a:gd name="connsiteY8" fmla="*/ 1045750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6450" h="2076450">
                  <a:moveTo>
                    <a:pt x="2047480" y="1045750"/>
                  </a:moveTo>
                  <a:lnTo>
                    <a:pt x="1031476" y="29747"/>
                  </a:lnTo>
                  <a:cubicBezTo>
                    <a:pt x="991805" y="-9916"/>
                    <a:pt x="927492" y="-9916"/>
                    <a:pt x="887811" y="29747"/>
                  </a:cubicBezTo>
                  <a:lnTo>
                    <a:pt x="75014" y="842543"/>
                  </a:lnTo>
                  <a:cubicBezTo>
                    <a:pt x="-57879" y="975436"/>
                    <a:pt x="-46906" y="1269263"/>
                    <a:pt x="379814" y="1697403"/>
                  </a:cubicBezTo>
                  <a:cubicBezTo>
                    <a:pt x="658401" y="1975990"/>
                    <a:pt x="880496" y="2077383"/>
                    <a:pt x="1038182" y="2077383"/>
                  </a:cubicBezTo>
                  <a:cubicBezTo>
                    <a:pt x="1111163" y="2079965"/>
                    <a:pt x="1182057" y="2052838"/>
                    <a:pt x="1234673" y="2002203"/>
                  </a:cubicBezTo>
                  <a:lnTo>
                    <a:pt x="2047470" y="1189406"/>
                  </a:lnTo>
                  <a:cubicBezTo>
                    <a:pt x="2087142" y="1149734"/>
                    <a:pt x="2087142" y="1085421"/>
                    <a:pt x="2047480" y="104575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4" name="Kombinationstegning: figur 63">
              <a:extLst>
                <a:ext uri="{FF2B5EF4-FFF2-40B4-BE49-F238E27FC236}">
                  <a16:creationId xmlns:a16="http://schemas.microsoft.com/office/drawing/2014/main" id="{36F2134E-F8F4-4E6F-B14F-CFC93963204D}"/>
                </a:ext>
              </a:extLst>
            </p:cNvPr>
            <p:cNvSpPr/>
            <p:nvPr/>
          </p:nvSpPr>
          <p:spPr>
            <a:xfrm>
              <a:off x="6286577" y="990600"/>
              <a:ext cx="2238375" cy="2247900"/>
            </a:xfrm>
            <a:custGeom>
              <a:avLst/>
              <a:gdLst>
                <a:gd name="connsiteX0" fmla="*/ 2240194 w 2238375"/>
                <a:gd name="connsiteY0" fmla="*/ 1790167 h 2247900"/>
                <a:gd name="connsiteX1" fmla="*/ 2146315 w 2238375"/>
                <a:gd name="connsiteY1" fmla="*/ 1727378 h 2247900"/>
                <a:gd name="connsiteX2" fmla="*/ 1100651 w 2238375"/>
                <a:gd name="connsiteY2" fmla="*/ 1147448 h 2247900"/>
                <a:gd name="connsiteX3" fmla="*/ 520721 w 2238375"/>
                <a:gd name="connsiteY3" fmla="*/ 101784 h 2247900"/>
                <a:gd name="connsiteX4" fmla="*/ 419299 w 2238375"/>
                <a:gd name="connsiteY4" fmla="*/ 0 h 2247900"/>
                <a:gd name="connsiteX5" fmla="*/ 347185 w 2238375"/>
                <a:gd name="connsiteY5" fmla="*/ 29852 h 2247900"/>
                <a:gd name="connsiteX6" fmla="*/ 448788 w 2238375"/>
                <a:gd name="connsiteY6" fmla="*/ 1799111 h 2247900"/>
                <a:gd name="connsiteX7" fmla="*/ 1407889 w 2238375"/>
                <a:gd name="connsiteY7" fmla="*/ 2247976 h 2247900"/>
                <a:gd name="connsiteX8" fmla="*/ 2218048 w 2238375"/>
                <a:gd name="connsiteY8" fmla="*/ 1900704 h 2247900"/>
                <a:gd name="connsiteX9" fmla="*/ 2240194 w 2238375"/>
                <a:gd name="connsiteY9" fmla="*/ 1790167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8375" h="2247900">
                  <a:moveTo>
                    <a:pt x="2240194" y="1790167"/>
                  </a:moveTo>
                  <a:cubicBezTo>
                    <a:pt x="2224487" y="1752172"/>
                    <a:pt x="2187425" y="1727388"/>
                    <a:pt x="2146315" y="1727378"/>
                  </a:cubicBezTo>
                  <a:cubicBezTo>
                    <a:pt x="1926049" y="1727378"/>
                    <a:pt x="1442427" y="1489224"/>
                    <a:pt x="1100651" y="1147448"/>
                  </a:cubicBezTo>
                  <a:cubicBezTo>
                    <a:pt x="758875" y="805672"/>
                    <a:pt x="520721" y="322250"/>
                    <a:pt x="520721" y="101784"/>
                  </a:cubicBezTo>
                  <a:cubicBezTo>
                    <a:pt x="520817" y="45673"/>
                    <a:pt x="475411" y="105"/>
                    <a:pt x="419299" y="0"/>
                  </a:cubicBezTo>
                  <a:cubicBezTo>
                    <a:pt x="392248" y="-47"/>
                    <a:pt x="366292" y="10697"/>
                    <a:pt x="347185" y="29852"/>
                  </a:cubicBezTo>
                  <a:cubicBezTo>
                    <a:pt x="-67752" y="444989"/>
                    <a:pt x="-197387" y="1152935"/>
                    <a:pt x="448788" y="1799111"/>
                  </a:cubicBezTo>
                  <a:cubicBezTo>
                    <a:pt x="694619" y="2072297"/>
                    <a:pt x="1040643" y="2234241"/>
                    <a:pt x="1407889" y="2247976"/>
                  </a:cubicBezTo>
                  <a:cubicBezTo>
                    <a:pt x="1713356" y="2244471"/>
                    <a:pt x="2004869" y="2119522"/>
                    <a:pt x="2218048" y="1900704"/>
                  </a:cubicBezTo>
                  <a:cubicBezTo>
                    <a:pt x="2247070" y="1871720"/>
                    <a:pt x="2255805" y="1828114"/>
                    <a:pt x="2240194" y="1790167"/>
                  </a:cubicBezTo>
                  <a:close/>
                </a:path>
              </a:pathLst>
            </a:custGeom>
            <a:solidFill>
              <a:schemeClr val="bg2">
                <a:lumMod val="75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5" name="Kombinationstegning: figur 64">
              <a:extLst>
                <a:ext uri="{FF2B5EF4-FFF2-40B4-BE49-F238E27FC236}">
                  <a16:creationId xmlns:a16="http://schemas.microsoft.com/office/drawing/2014/main" id="{768BEE6E-33E2-4DCC-9D3D-B290A51C1A50}"/>
                </a:ext>
              </a:extLst>
            </p:cNvPr>
            <p:cNvSpPr/>
            <p:nvPr/>
          </p:nvSpPr>
          <p:spPr>
            <a:xfrm>
              <a:off x="6604092" y="990781"/>
              <a:ext cx="1924050" cy="1924050"/>
            </a:xfrm>
            <a:custGeom>
              <a:avLst/>
              <a:gdLst>
                <a:gd name="connsiteX0" fmla="*/ 1291133 w 1924050"/>
                <a:gd name="connsiteY0" fmla="*/ 639270 h 1924050"/>
                <a:gd name="connsiteX1" fmla="*/ 101603 w 1924050"/>
                <a:gd name="connsiteY1" fmla="*/ 0 h 1924050"/>
                <a:gd name="connsiteX2" fmla="*/ 0 w 1924050"/>
                <a:gd name="connsiteY2" fmla="*/ 101603 h 1924050"/>
                <a:gd name="connsiteX3" fmla="*/ 639271 w 1924050"/>
                <a:gd name="connsiteY3" fmla="*/ 1291133 h 1924050"/>
                <a:gd name="connsiteX4" fmla="*/ 1828800 w 1924050"/>
                <a:gd name="connsiteY4" fmla="*/ 1930403 h 1924050"/>
                <a:gd name="connsiteX5" fmla="*/ 1930403 w 1924050"/>
                <a:gd name="connsiteY5" fmla="*/ 1828800 h 1924050"/>
                <a:gd name="connsiteX6" fmla="*/ 1291133 w 1924050"/>
                <a:gd name="connsiteY6" fmla="*/ 63927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050" h="1924050">
                  <a:moveTo>
                    <a:pt x="1291133" y="639270"/>
                  </a:moveTo>
                  <a:cubicBezTo>
                    <a:pt x="860755" y="209093"/>
                    <a:pt x="471631" y="0"/>
                    <a:pt x="101603" y="0"/>
                  </a:cubicBezTo>
                  <a:cubicBezTo>
                    <a:pt x="45491" y="0"/>
                    <a:pt x="0" y="45491"/>
                    <a:pt x="0" y="101603"/>
                  </a:cubicBezTo>
                  <a:cubicBezTo>
                    <a:pt x="0" y="404984"/>
                    <a:pt x="286922" y="938584"/>
                    <a:pt x="639271" y="1291133"/>
                  </a:cubicBezTo>
                  <a:cubicBezTo>
                    <a:pt x="991619" y="1643682"/>
                    <a:pt x="1525629" y="1930403"/>
                    <a:pt x="1828800" y="1930403"/>
                  </a:cubicBezTo>
                  <a:cubicBezTo>
                    <a:pt x="1884912" y="1930403"/>
                    <a:pt x="1930403" y="1884912"/>
                    <a:pt x="1930403" y="1828800"/>
                  </a:cubicBezTo>
                  <a:cubicBezTo>
                    <a:pt x="1930403" y="1458573"/>
                    <a:pt x="1721311" y="1069438"/>
                    <a:pt x="1291133" y="63927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6" name="Kombinationstegning: figur 65">
              <a:extLst>
                <a:ext uri="{FF2B5EF4-FFF2-40B4-BE49-F238E27FC236}">
                  <a16:creationId xmlns:a16="http://schemas.microsoft.com/office/drawing/2014/main" id="{AD48010A-C545-4B55-A1E1-DE47FEFE6F9C}"/>
                </a:ext>
              </a:extLst>
            </p:cNvPr>
            <p:cNvSpPr/>
            <p:nvPr/>
          </p:nvSpPr>
          <p:spPr>
            <a:xfrm>
              <a:off x="6286700" y="990781"/>
              <a:ext cx="2238375" cy="2247900"/>
            </a:xfrm>
            <a:custGeom>
              <a:avLst/>
              <a:gdLst>
                <a:gd name="connsiteX0" fmla="*/ 1407766 w 2238375"/>
                <a:gd name="connsiteY0" fmla="*/ 2248005 h 2247900"/>
                <a:gd name="connsiteX1" fmla="*/ 448666 w 2238375"/>
                <a:gd name="connsiteY1" fmla="*/ 1799139 h 2247900"/>
                <a:gd name="connsiteX2" fmla="*/ 0 w 2238375"/>
                <a:gd name="connsiteY2" fmla="*/ 845315 h 2247900"/>
                <a:gd name="connsiteX3" fmla="*/ 347063 w 2238375"/>
                <a:gd name="connsiteY3" fmla="*/ 29671 h 2247900"/>
                <a:gd name="connsiteX4" fmla="*/ 418995 w 2238375"/>
                <a:gd name="connsiteY4" fmla="*/ 0 h 2247900"/>
                <a:gd name="connsiteX5" fmla="*/ 1608525 w 2238375"/>
                <a:gd name="connsiteY5" fmla="*/ 639271 h 2247900"/>
                <a:gd name="connsiteX6" fmla="*/ 2247795 w 2238375"/>
                <a:gd name="connsiteY6" fmla="*/ 1828800 h 2247900"/>
                <a:gd name="connsiteX7" fmla="*/ 2218125 w 2238375"/>
                <a:gd name="connsiteY7" fmla="*/ 1900733 h 2247900"/>
                <a:gd name="connsiteX8" fmla="*/ 1407766 w 2238375"/>
                <a:gd name="connsiteY8" fmla="*/ 2248005 h 2247900"/>
                <a:gd name="connsiteX9" fmla="*/ 461058 w 2238375"/>
                <a:gd name="connsiteY9" fmla="*/ 204416 h 2247900"/>
                <a:gd name="connsiteX10" fmla="*/ 202997 w 2238375"/>
                <a:gd name="connsiteY10" fmla="*/ 843687 h 2247900"/>
                <a:gd name="connsiteX11" fmla="*/ 592331 w 2238375"/>
                <a:gd name="connsiteY11" fmla="*/ 1655264 h 2247900"/>
                <a:gd name="connsiteX12" fmla="*/ 2043379 w 2238375"/>
                <a:gd name="connsiteY12" fmla="*/ 1786528 h 2247900"/>
                <a:gd name="connsiteX13" fmla="*/ 1464669 w 2238375"/>
                <a:gd name="connsiteY13" fmla="*/ 782927 h 2247900"/>
                <a:gd name="connsiteX14" fmla="*/ 461058 w 2238375"/>
                <a:gd name="connsiteY14" fmla="*/ 204416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38375" h="2247900">
                  <a:moveTo>
                    <a:pt x="1407766" y="2248005"/>
                  </a:moveTo>
                  <a:cubicBezTo>
                    <a:pt x="1040502" y="2234308"/>
                    <a:pt x="694468" y="2072364"/>
                    <a:pt x="448666" y="1799139"/>
                  </a:cubicBezTo>
                  <a:cubicBezTo>
                    <a:pt x="178365" y="1553404"/>
                    <a:pt x="16936" y="1210228"/>
                    <a:pt x="0" y="845315"/>
                  </a:cubicBezTo>
                  <a:cubicBezTo>
                    <a:pt x="895" y="537744"/>
                    <a:pt x="126064" y="243583"/>
                    <a:pt x="347063" y="29671"/>
                  </a:cubicBezTo>
                  <a:cubicBezTo>
                    <a:pt x="366151" y="10630"/>
                    <a:pt x="392030" y="-47"/>
                    <a:pt x="418995" y="0"/>
                  </a:cubicBezTo>
                  <a:cubicBezTo>
                    <a:pt x="789222" y="0"/>
                    <a:pt x="1178357" y="209093"/>
                    <a:pt x="1608525" y="639271"/>
                  </a:cubicBezTo>
                  <a:cubicBezTo>
                    <a:pt x="2038693" y="1069448"/>
                    <a:pt x="2247795" y="1458773"/>
                    <a:pt x="2247795" y="1828800"/>
                  </a:cubicBezTo>
                  <a:cubicBezTo>
                    <a:pt x="2247843" y="1855766"/>
                    <a:pt x="2237175" y="1881645"/>
                    <a:pt x="2218125" y="1900733"/>
                  </a:cubicBezTo>
                  <a:cubicBezTo>
                    <a:pt x="2004889" y="2119579"/>
                    <a:pt x="1713300" y="2244528"/>
                    <a:pt x="1407766" y="2248005"/>
                  </a:cubicBezTo>
                  <a:close/>
                  <a:moveTo>
                    <a:pt x="461058" y="204416"/>
                  </a:moveTo>
                  <a:cubicBezTo>
                    <a:pt x="296447" y="376657"/>
                    <a:pt x="204092" y="605428"/>
                    <a:pt x="202997" y="843687"/>
                  </a:cubicBezTo>
                  <a:cubicBezTo>
                    <a:pt x="220285" y="1155068"/>
                    <a:pt x="360283" y="1446905"/>
                    <a:pt x="592331" y="1655264"/>
                  </a:cubicBezTo>
                  <a:cubicBezTo>
                    <a:pt x="1158240" y="2221383"/>
                    <a:pt x="1719282" y="2084832"/>
                    <a:pt x="2043379" y="1786528"/>
                  </a:cubicBezTo>
                  <a:cubicBezTo>
                    <a:pt x="2026511" y="1487624"/>
                    <a:pt x="1832048" y="1150306"/>
                    <a:pt x="1464669" y="782927"/>
                  </a:cubicBezTo>
                  <a:cubicBezTo>
                    <a:pt x="1097289" y="415547"/>
                    <a:pt x="759962" y="221285"/>
                    <a:pt x="461058" y="20441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7" name="Kombinationstegning: figur 66">
              <a:extLst>
                <a:ext uri="{FF2B5EF4-FFF2-40B4-BE49-F238E27FC236}">
                  <a16:creationId xmlns:a16="http://schemas.microsoft.com/office/drawing/2014/main" id="{50BCFA1E-CDA5-46CC-9E31-6264AB274156}"/>
                </a:ext>
              </a:extLst>
            </p:cNvPr>
            <p:cNvSpPr/>
            <p:nvPr/>
          </p:nvSpPr>
          <p:spPr>
            <a:xfrm>
              <a:off x="6604092" y="990781"/>
              <a:ext cx="1924050" cy="1924050"/>
            </a:xfrm>
            <a:custGeom>
              <a:avLst/>
              <a:gdLst>
                <a:gd name="connsiteX0" fmla="*/ 1828800 w 1924050"/>
                <a:gd name="connsiteY0" fmla="*/ 1930403 h 1924050"/>
                <a:gd name="connsiteX1" fmla="*/ 639271 w 1924050"/>
                <a:gd name="connsiteY1" fmla="*/ 1291133 h 1924050"/>
                <a:gd name="connsiteX2" fmla="*/ 0 w 1924050"/>
                <a:gd name="connsiteY2" fmla="*/ 101603 h 1924050"/>
                <a:gd name="connsiteX3" fmla="*/ 101603 w 1924050"/>
                <a:gd name="connsiteY3" fmla="*/ 0 h 1924050"/>
                <a:gd name="connsiteX4" fmla="*/ 203206 w 1924050"/>
                <a:gd name="connsiteY4" fmla="*/ 101603 h 1924050"/>
                <a:gd name="connsiteX5" fmla="*/ 783136 w 1924050"/>
                <a:gd name="connsiteY5" fmla="*/ 1147267 h 1924050"/>
                <a:gd name="connsiteX6" fmla="*/ 1828800 w 1924050"/>
                <a:gd name="connsiteY6" fmla="*/ 1727197 h 1924050"/>
                <a:gd name="connsiteX7" fmla="*/ 1930403 w 1924050"/>
                <a:gd name="connsiteY7" fmla="*/ 1828800 h 1924050"/>
                <a:gd name="connsiteX8" fmla="*/ 1828800 w 1924050"/>
                <a:gd name="connsiteY8" fmla="*/ 1930403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4050" h="1924050">
                  <a:moveTo>
                    <a:pt x="1828800" y="1930403"/>
                  </a:moveTo>
                  <a:cubicBezTo>
                    <a:pt x="1525629" y="1930403"/>
                    <a:pt x="992019" y="1643691"/>
                    <a:pt x="639271" y="1291133"/>
                  </a:cubicBezTo>
                  <a:cubicBezTo>
                    <a:pt x="286522" y="938574"/>
                    <a:pt x="0" y="404974"/>
                    <a:pt x="0" y="101603"/>
                  </a:cubicBezTo>
                  <a:cubicBezTo>
                    <a:pt x="0" y="45491"/>
                    <a:pt x="45491" y="0"/>
                    <a:pt x="101603" y="0"/>
                  </a:cubicBezTo>
                  <a:cubicBezTo>
                    <a:pt x="157715" y="0"/>
                    <a:pt x="203206" y="45491"/>
                    <a:pt x="203206" y="101603"/>
                  </a:cubicBezTo>
                  <a:cubicBezTo>
                    <a:pt x="203206" y="322078"/>
                    <a:pt x="441360" y="805691"/>
                    <a:pt x="783136" y="1147267"/>
                  </a:cubicBezTo>
                  <a:cubicBezTo>
                    <a:pt x="1124912" y="1488843"/>
                    <a:pt x="1608534" y="1727197"/>
                    <a:pt x="1828800" y="1727197"/>
                  </a:cubicBezTo>
                  <a:cubicBezTo>
                    <a:pt x="1884912" y="1727197"/>
                    <a:pt x="1930403" y="1772688"/>
                    <a:pt x="1930403" y="1828800"/>
                  </a:cubicBezTo>
                  <a:cubicBezTo>
                    <a:pt x="1930403" y="1884912"/>
                    <a:pt x="1884912" y="1930403"/>
                    <a:pt x="1828800" y="1930403"/>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8" name="Kombinationstegning: figur 67">
              <a:extLst>
                <a:ext uri="{FF2B5EF4-FFF2-40B4-BE49-F238E27FC236}">
                  <a16:creationId xmlns:a16="http://schemas.microsoft.com/office/drawing/2014/main" id="{AE51628E-C8B8-4740-89F2-EECDF78DFCF0}"/>
                </a:ext>
              </a:extLst>
            </p:cNvPr>
            <p:cNvSpPr/>
            <p:nvPr/>
          </p:nvSpPr>
          <p:spPr>
            <a:xfrm>
              <a:off x="5441352" y="2005647"/>
              <a:ext cx="2066925" cy="2076450"/>
            </a:xfrm>
            <a:custGeom>
              <a:avLst/>
              <a:gdLst>
                <a:gd name="connsiteX0" fmla="*/ 1038182 w 2066925"/>
                <a:gd name="connsiteY0" fmla="*/ 2078654 h 2076450"/>
                <a:gd name="connsiteX1" fmla="*/ 379814 w 2066925"/>
                <a:gd name="connsiteY1" fmla="*/ 1698673 h 2076450"/>
                <a:gd name="connsiteX2" fmla="*/ 75014 w 2066925"/>
                <a:gd name="connsiteY2" fmla="*/ 843814 h 2076450"/>
                <a:gd name="connsiteX3" fmla="*/ 887811 w 2066925"/>
                <a:gd name="connsiteY3" fmla="*/ 31017 h 2076450"/>
                <a:gd name="connsiteX4" fmla="*/ 1031476 w 2066925"/>
                <a:gd name="connsiteY4" fmla="*/ 28521 h 2076450"/>
                <a:gd name="connsiteX5" fmla="*/ 1033972 w 2066925"/>
                <a:gd name="connsiteY5" fmla="*/ 172187 h 2076450"/>
                <a:gd name="connsiteX6" fmla="*/ 1031476 w 2066925"/>
                <a:gd name="connsiteY6" fmla="*/ 174683 h 2076450"/>
                <a:gd name="connsiteX7" fmla="*/ 218679 w 2066925"/>
                <a:gd name="connsiteY7" fmla="*/ 987479 h 2076450"/>
                <a:gd name="connsiteX8" fmla="*/ 523479 w 2066925"/>
                <a:gd name="connsiteY8" fmla="*/ 1555017 h 2076450"/>
                <a:gd name="connsiteX9" fmla="*/ 1091017 w 2066925"/>
                <a:gd name="connsiteY9" fmla="*/ 1859817 h 2076450"/>
                <a:gd name="connsiteX10" fmla="*/ 1903814 w 2066925"/>
                <a:gd name="connsiteY10" fmla="*/ 1047020 h 2076450"/>
                <a:gd name="connsiteX11" fmla="*/ 2047480 w 2066925"/>
                <a:gd name="connsiteY11" fmla="*/ 1049516 h 2076450"/>
                <a:gd name="connsiteX12" fmla="*/ 2047480 w 2066925"/>
                <a:gd name="connsiteY12" fmla="*/ 1190686 h 2076450"/>
                <a:gd name="connsiteX13" fmla="*/ 1234683 w 2066925"/>
                <a:gd name="connsiteY13" fmla="*/ 2003483 h 2076450"/>
                <a:gd name="connsiteX14" fmla="*/ 1038182 w 2066925"/>
                <a:gd name="connsiteY14" fmla="*/ 2078654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66925" h="2076450">
                  <a:moveTo>
                    <a:pt x="1038182" y="2078654"/>
                  </a:moveTo>
                  <a:cubicBezTo>
                    <a:pt x="880496" y="2078654"/>
                    <a:pt x="658401" y="1977051"/>
                    <a:pt x="379814" y="1698673"/>
                  </a:cubicBezTo>
                  <a:cubicBezTo>
                    <a:pt x="-46906" y="1271953"/>
                    <a:pt x="-57879" y="976707"/>
                    <a:pt x="75014" y="843814"/>
                  </a:cubicBezTo>
                  <a:lnTo>
                    <a:pt x="887811" y="31017"/>
                  </a:lnTo>
                  <a:cubicBezTo>
                    <a:pt x="926787" y="-9340"/>
                    <a:pt x="991109" y="-10464"/>
                    <a:pt x="1031476" y="28521"/>
                  </a:cubicBezTo>
                  <a:cubicBezTo>
                    <a:pt x="1071843" y="67507"/>
                    <a:pt x="1072958" y="131820"/>
                    <a:pt x="1033972" y="172187"/>
                  </a:cubicBezTo>
                  <a:cubicBezTo>
                    <a:pt x="1033153" y="173035"/>
                    <a:pt x="1032324" y="173863"/>
                    <a:pt x="1031476" y="174683"/>
                  </a:cubicBezTo>
                  <a:lnTo>
                    <a:pt x="218679" y="987479"/>
                  </a:lnTo>
                  <a:cubicBezTo>
                    <a:pt x="178036" y="1028123"/>
                    <a:pt x="197143" y="1228681"/>
                    <a:pt x="523479" y="1555017"/>
                  </a:cubicBezTo>
                  <a:cubicBezTo>
                    <a:pt x="849815" y="1881353"/>
                    <a:pt x="1049764" y="1900460"/>
                    <a:pt x="1091017" y="1859817"/>
                  </a:cubicBezTo>
                  <a:lnTo>
                    <a:pt x="1903814" y="1047020"/>
                  </a:lnTo>
                  <a:cubicBezTo>
                    <a:pt x="1944171" y="1008034"/>
                    <a:pt x="2008494" y="1009158"/>
                    <a:pt x="2047480" y="1049516"/>
                  </a:cubicBezTo>
                  <a:cubicBezTo>
                    <a:pt x="2085513" y="1088892"/>
                    <a:pt x="2085513" y="1151309"/>
                    <a:pt x="2047480" y="1190686"/>
                  </a:cubicBezTo>
                  <a:lnTo>
                    <a:pt x="1234683" y="2003483"/>
                  </a:lnTo>
                  <a:cubicBezTo>
                    <a:pt x="1182057" y="2054098"/>
                    <a:pt x="1111153" y="2081226"/>
                    <a:pt x="1038182" y="207865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69" name="Kombinationstegning: figur 68">
              <a:extLst>
                <a:ext uri="{FF2B5EF4-FFF2-40B4-BE49-F238E27FC236}">
                  <a16:creationId xmlns:a16="http://schemas.microsoft.com/office/drawing/2014/main" id="{19908763-F301-42BA-B2EA-9975DE8D1EB8}"/>
                </a:ext>
              </a:extLst>
            </p:cNvPr>
            <p:cNvSpPr/>
            <p:nvPr/>
          </p:nvSpPr>
          <p:spPr>
            <a:xfrm>
              <a:off x="4185529" y="2658223"/>
              <a:ext cx="2676525" cy="2676525"/>
            </a:xfrm>
            <a:custGeom>
              <a:avLst/>
              <a:gdLst>
                <a:gd name="connsiteX0" fmla="*/ 2109095 w 2676525"/>
                <a:gd name="connsiteY0" fmla="*/ 2682464 h 2676525"/>
                <a:gd name="connsiteX1" fmla="*/ 822839 w 2676525"/>
                <a:gd name="connsiteY1" fmla="*/ 1858694 h 2676525"/>
                <a:gd name="connsiteX2" fmla="*/ 163052 w 2676525"/>
                <a:gd name="connsiteY2" fmla="*/ 1050974 h 2676525"/>
                <a:gd name="connsiteX3" fmla="*/ 112255 w 2676525"/>
                <a:gd name="connsiteY3" fmla="*/ 292832 h 2676525"/>
                <a:gd name="connsiteX4" fmla="*/ 865921 w 2676525"/>
                <a:gd name="connsiteY4" fmla="*/ 1033 h 2676525"/>
                <a:gd name="connsiteX5" fmla="*/ 874255 w 2676525"/>
                <a:gd name="connsiteY5" fmla="*/ 1033 h 2676525"/>
                <a:gd name="connsiteX6" fmla="*/ 1474102 w 2676525"/>
                <a:gd name="connsiteY6" fmla="*/ 191228 h 2676525"/>
                <a:gd name="connsiteX7" fmla="*/ 1471606 w 2676525"/>
                <a:gd name="connsiteY7" fmla="*/ 334894 h 2676525"/>
                <a:gd name="connsiteX8" fmla="*/ 1330446 w 2676525"/>
                <a:gd name="connsiteY8" fmla="*/ 334894 h 2676525"/>
                <a:gd name="connsiteX9" fmla="*/ 874265 w 2676525"/>
                <a:gd name="connsiteY9" fmla="*/ 204239 h 2676525"/>
                <a:gd name="connsiteX10" fmla="*/ 866340 w 2676525"/>
                <a:gd name="connsiteY10" fmla="*/ 204239 h 2676525"/>
                <a:gd name="connsiteX11" fmla="*/ 255111 w 2676525"/>
                <a:gd name="connsiteY11" fmla="*/ 436497 h 2676525"/>
                <a:gd name="connsiteX12" fmla="*/ 337607 w 2676525"/>
                <a:gd name="connsiteY12" fmla="*/ 948361 h 2676525"/>
                <a:gd name="connsiteX13" fmla="*/ 966305 w 2676525"/>
                <a:gd name="connsiteY13" fmla="*/ 1715238 h 2676525"/>
                <a:gd name="connsiteX14" fmla="*/ 2245046 w 2676525"/>
                <a:gd name="connsiteY14" fmla="*/ 2426441 h 2676525"/>
                <a:gd name="connsiteX15" fmla="*/ 2346649 w 2676525"/>
                <a:gd name="connsiteY15" fmla="*/ 1350907 h 2676525"/>
                <a:gd name="connsiteX16" fmla="*/ 2349144 w 2676525"/>
                <a:gd name="connsiteY16" fmla="*/ 1207241 h 2676525"/>
                <a:gd name="connsiteX17" fmla="*/ 2490305 w 2676525"/>
                <a:gd name="connsiteY17" fmla="*/ 1207241 h 2676525"/>
                <a:gd name="connsiteX18" fmla="*/ 2388702 w 2676525"/>
                <a:gd name="connsiteY18" fmla="*/ 2570107 h 2676525"/>
                <a:gd name="connsiteX19" fmla="*/ 2109095 w 2676525"/>
                <a:gd name="connsiteY19" fmla="*/ 2682464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76525" h="2676525">
                  <a:moveTo>
                    <a:pt x="2109095" y="2682464"/>
                  </a:moveTo>
                  <a:cubicBezTo>
                    <a:pt x="1736430" y="2682464"/>
                    <a:pt x="1227004" y="2262859"/>
                    <a:pt x="822839" y="1858694"/>
                  </a:cubicBezTo>
                  <a:cubicBezTo>
                    <a:pt x="571998" y="1616254"/>
                    <a:pt x="350552" y="1345154"/>
                    <a:pt x="163052" y="1050974"/>
                  </a:cubicBezTo>
                  <a:cubicBezTo>
                    <a:pt x="-35878" y="712846"/>
                    <a:pt x="-52746" y="457633"/>
                    <a:pt x="112255" y="292832"/>
                  </a:cubicBezTo>
                  <a:cubicBezTo>
                    <a:pt x="314604" y="99093"/>
                    <a:pt x="585867" y="-5930"/>
                    <a:pt x="865921" y="1033"/>
                  </a:cubicBezTo>
                  <a:lnTo>
                    <a:pt x="874255" y="1033"/>
                  </a:lnTo>
                  <a:cubicBezTo>
                    <a:pt x="1090511" y="-9301"/>
                    <a:pt x="1303319" y="58174"/>
                    <a:pt x="1474102" y="191228"/>
                  </a:cubicBezTo>
                  <a:cubicBezTo>
                    <a:pt x="1513078" y="231586"/>
                    <a:pt x="1511964" y="295908"/>
                    <a:pt x="1471606" y="334894"/>
                  </a:cubicBezTo>
                  <a:cubicBezTo>
                    <a:pt x="1432230" y="372918"/>
                    <a:pt x="1369813" y="372918"/>
                    <a:pt x="1330446" y="334894"/>
                  </a:cubicBezTo>
                  <a:cubicBezTo>
                    <a:pt x="1196772" y="242597"/>
                    <a:pt x="1036523" y="196705"/>
                    <a:pt x="874265" y="204239"/>
                  </a:cubicBezTo>
                  <a:lnTo>
                    <a:pt x="866340" y="204239"/>
                  </a:lnTo>
                  <a:cubicBezTo>
                    <a:pt x="640026" y="198515"/>
                    <a:pt x="420513" y="281925"/>
                    <a:pt x="255111" y="436497"/>
                  </a:cubicBezTo>
                  <a:cubicBezTo>
                    <a:pt x="141316" y="550292"/>
                    <a:pt x="237233" y="777463"/>
                    <a:pt x="337607" y="948361"/>
                  </a:cubicBezTo>
                  <a:cubicBezTo>
                    <a:pt x="516592" y="1227606"/>
                    <a:pt x="727589" y="1484971"/>
                    <a:pt x="966305" y="1715238"/>
                  </a:cubicBezTo>
                  <a:cubicBezTo>
                    <a:pt x="1579972" y="2328905"/>
                    <a:pt x="2069881" y="2601187"/>
                    <a:pt x="2245046" y="2426441"/>
                  </a:cubicBezTo>
                  <a:cubicBezTo>
                    <a:pt x="2511289" y="2129080"/>
                    <a:pt x="2552494" y="1692864"/>
                    <a:pt x="2346649" y="1350907"/>
                  </a:cubicBezTo>
                  <a:cubicBezTo>
                    <a:pt x="2307673" y="1310549"/>
                    <a:pt x="2308787" y="1246227"/>
                    <a:pt x="2349144" y="1207241"/>
                  </a:cubicBezTo>
                  <a:cubicBezTo>
                    <a:pt x="2388521" y="1169217"/>
                    <a:pt x="2450938" y="1169217"/>
                    <a:pt x="2490305" y="1207241"/>
                  </a:cubicBezTo>
                  <a:cubicBezTo>
                    <a:pt x="2706103" y="1423239"/>
                    <a:pt x="2811564" y="2147244"/>
                    <a:pt x="2388702" y="2570107"/>
                  </a:cubicBezTo>
                  <a:cubicBezTo>
                    <a:pt x="2314950" y="2644459"/>
                    <a:pt x="2213794" y="2685112"/>
                    <a:pt x="2109095" y="268246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0" name="Kombinationstegning: figur 69">
              <a:extLst>
                <a:ext uri="{FF2B5EF4-FFF2-40B4-BE49-F238E27FC236}">
                  <a16:creationId xmlns:a16="http://schemas.microsoft.com/office/drawing/2014/main" id="{E3503D88-E1EF-48BB-B933-068B30D31C4C}"/>
                </a:ext>
              </a:extLst>
            </p:cNvPr>
            <p:cNvSpPr/>
            <p:nvPr/>
          </p:nvSpPr>
          <p:spPr>
            <a:xfrm>
              <a:off x="3657695" y="4140475"/>
              <a:ext cx="1724025" cy="1724025"/>
            </a:xfrm>
            <a:custGeom>
              <a:avLst/>
              <a:gdLst>
                <a:gd name="connsiteX0" fmla="*/ 101603 w 1724025"/>
                <a:gd name="connsiteY0" fmla="*/ 1727106 h 1724025"/>
                <a:gd name="connsiteX1" fmla="*/ 0 w 1724025"/>
                <a:gd name="connsiteY1" fmla="*/ 1625503 h 1724025"/>
                <a:gd name="connsiteX2" fmla="*/ 20317 w 1724025"/>
                <a:gd name="connsiteY2" fmla="*/ 1564543 h 1724025"/>
                <a:gd name="connsiteX3" fmla="*/ 1137914 w 1724025"/>
                <a:gd name="connsiteY3" fmla="*/ 40543 h 1724025"/>
                <a:gd name="connsiteX4" fmla="*/ 1280179 w 1724025"/>
                <a:gd name="connsiteY4" fmla="*/ 20398 h 1724025"/>
                <a:gd name="connsiteX5" fmla="*/ 1300477 w 1724025"/>
                <a:gd name="connsiteY5" fmla="*/ 162463 h 1724025"/>
                <a:gd name="connsiteX6" fmla="*/ 574034 w 1724025"/>
                <a:gd name="connsiteY6" fmla="*/ 1153063 h 1724025"/>
                <a:gd name="connsiteX7" fmla="*/ 1564634 w 1724025"/>
                <a:gd name="connsiteY7" fmla="*/ 426620 h 1724025"/>
                <a:gd name="connsiteX8" fmla="*/ 1706890 w 1724025"/>
                <a:gd name="connsiteY8" fmla="*/ 446813 h 1724025"/>
                <a:gd name="connsiteX9" fmla="*/ 1686697 w 1724025"/>
                <a:gd name="connsiteY9" fmla="*/ 589069 h 1724025"/>
                <a:gd name="connsiteX10" fmla="*/ 1686554 w 1724025"/>
                <a:gd name="connsiteY10" fmla="*/ 589174 h 1724025"/>
                <a:gd name="connsiteX11" fmla="*/ 162554 w 1724025"/>
                <a:gd name="connsiteY11" fmla="*/ 1706771 h 1724025"/>
                <a:gd name="connsiteX12" fmla="*/ 101603 w 1724025"/>
                <a:gd name="connsiteY12" fmla="*/ 1727106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4025" h="1724025">
                  <a:moveTo>
                    <a:pt x="101603" y="1727106"/>
                  </a:moveTo>
                  <a:cubicBezTo>
                    <a:pt x="45491" y="1727106"/>
                    <a:pt x="0" y="1681615"/>
                    <a:pt x="0" y="1625503"/>
                  </a:cubicBezTo>
                  <a:cubicBezTo>
                    <a:pt x="0" y="1603520"/>
                    <a:pt x="7134" y="1582126"/>
                    <a:pt x="20317" y="1564543"/>
                  </a:cubicBezTo>
                  <a:lnTo>
                    <a:pt x="1137914" y="40543"/>
                  </a:lnTo>
                  <a:cubicBezTo>
                    <a:pt x="1171632" y="-4301"/>
                    <a:pt x="1235326" y="-13321"/>
                    <a:pt x="1280179" y="20398"/>
                  </a:cubicBezTo>
                  <a:cubicBezTo>
                    <a:pt x="1324947" y="54059"/>
                    <a:pt x="1334024" y="117610"/>
                    <a:pt x="1300477" y="162463"/>
                  </a:cubicBezTo>
                  <a:lnTo>
                    <a:pt x="574034" y="1153063"/>
                  </a:lnTo>
                  <a:lnTo>
                    <a:pt x="1564634" y="426620"/>
                  </a:lnTo>
                  <a:cubicBezTo>
                    <a:pt x="1609496" y="392911"/>
                    <a:pt x="1673181" y="401960"/>
                    <a:pt x="1706890" y="446813"/>
                  </a:cubicBezTo>
                  <a:cubicBezTo>
                    <a:pt x="1740599" y="491676"/>
                    <a:pt x="1731550" y="555360"/>
                    <a:pt x="1686697" y="589069"/>
                  </a:cubicBezTo>
                  <a:cubicBezTo>
                    <a:pt x="1686649" y="589107"/>
                    <a:pt x="1686601" y="589136"/>
                    <a:pt x="1686554" y="589174"/>
                  </a:cubicBezTo>
                  <a:lnTo>
                    <a:pt x="162554" y="1706771"/>
                  </a:lnTo>
                  <a:cubicBezTo>
                    <a:pt x="144971" y="1719982"/>
                    <a:pt x="123587" y="1727106"/>
                    <a:pt x="101603" y="172710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grpSp>
      <p:sp>
        <p:nvSpPr>
          <p:cNvPr id="87" name="Rektangel: foldet hjørne 86">
            <a:extLst>
              <a:ext uri="{FF2B5EF4-FFF2-40B4-BE49-F238E27FC236}">
                <a16:creationId xmlns:a16="http://schemas.microsoft.com/office/drawing/2014/main" id="{05D2FD32-5CB5-4315-A144-FAE98E300763}"/>
              </a:ext>
            </a:extLst>
          </p:cNvPr>
          <p:cNvSpPr/>
          <p:nvPr/>
        </p:nvSpPr>
        <p:spPr>
          <a:xfrm rot="335322">
            <a:off x="2147404" y="4464970"/>
            <a:ext cx="1746286" cy="1614448"/>
          </a:xfrm>
          <a:prstGeom prst="foldedCorner">
            <a:avLst/>
          </a:prstGeom>
          <a:solidFill>
            <a:schemeClr val="bg2">
              <a:lumMod val="60000"/>
              <a:lumOff val="4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500" b="0" i="0" u="none" strike="noStrike" kern="1200" cap="none" spc="0" normalizeH="0" baseline="0" noProof="0">
                <a:ln>
                  <a:noFill/>
                </a:ln>
                <a:solidFill>
                  <a:prstClr val="black"/>
                </a:solidFill>
                <a:effectLst/>
                <a:uLnTx/>
                <a:uFillTx/>
                <a:latin typeface="+mj-lt"/>
                <a:ea typeface="+mn-ea"/>
                <a:cs typeface="+mn-cs"/>
              </a:rPr>
              <a:t>Økonomisk fordel ved skift af fagsystemer</a:t>
            </a:r>
          </a:p>
        </p:txBody>
      </p:sp>
      <p:grpSp>
        <p:nvGrpSpPr>
          <p:cNvPr id="88" name="Grafik 4">
            <a:extLst>
              <a:ext uri="{FF2B5EF4-FFF2-40B4-BE49-F238E27FC236}">
                <a16:creationId xmlns:a16="http://schemas.microsoft.com/office/drawing/2014/main" id="{C37419B8-B0AF-4F10-9A13-D889DB2B78B9}"/>
              </a:ext>
            </a:extLst>
          </p:cNvPr>
          <p:cNvGrpSpPr/>
          <p:nvPr/>
        </p:nvGrpSpPr>
        <p:grpSpPr>
          <a:xfrm rot="18337849">
            <a:off x="2820276" y="4180494"/>
            <a:ext cx="400544" cy="420566"/>
            <a:chOff x="3657683" y="990600"/>
            <a:chExt cx="4870459" cy="4873900"/>
          </a:xfrm>
        </p:grpSpPr>
        <p:sp>
          <p:nvSpPr>
            <p:cNvPr id="89" name="Kombinationstegning: figur 88">
              <a:extLst>
                <a:ext uri="{FF2B5EF4-FFF2-40B4-BE49-F238E27FC236}">
                  <a16:creationId xmlns:a16="http://schemas.microsoft.com/office/drawing/2014/main" id="{DDAD75F1-1E01-4A2B-BD3A-AFF763A19D73}"/>
                </a:ext>
              </a:extLst>
            </p:cNvPr>
            <p:cNvSpPr/>
            <p:nvPr/>
          </p:nvSpPr>
          <p:spPr>
            <a:xfrm>
              <a:off x="3657683" y="4140020"/>
              <a:ext cx="1724025" cy="1724025"/>
            </a:xfrm>
            <a:custGeom>
              <a:avLst/>
              <a:gdLst>
                <a:gd name="connsiteX0" fmla="*/ 1697548 w 1724025"/>
                <a:gd name="connsiteY0" fmla="*/ 436428 h 1724025"/>
                <a:gd name="connsiteX1" fmla="*/ 1291145 w 1724025"/>
                <a:gd name="connsiteY1" fmla="*/ 30024 h 1724025"/>
                <a:gd name="connsiteX2" fmla="*/ 1211488 w 1724025"/>
                <a:gd name="connsiteY2" fmla="*/ 354 h 1724025"/>
                <a:gd name="connsiteX3" fmla="*/ 1137316 w 1724025"/>
                <a:gd name="connsiteY3" fmla="*/ 40997 h 1724025"/>
                <a:gd name="connsiteX4" fmla="*/ 20329 w 1724025"/>
                <a:gd name="connsiteY4" fmla="*/ 1564997 h 1724025"/>
                <a:gd name="connsiteX5" fmla="*/ 40646 w 1724025"/>
                <a:gd name="connsiteY5" fmla="*/ 1707234 h 1724025"/>
                <a:gd name="connsiteX6" fmla="*/ 162566 w 1724025"/>
                <a:gd name="connsiteY6" fmla="*/ 1707234 h 1724025"/>
                <a:gd name="connsiteX7" fmla="*/ 1686566 w 1724025"/>
                <a:gd name="connsiteY7" fmla="*/ 589637 h 1724025"/>
                <a:gd name="connsiteX8" fmla="*/ 1708493 w 1724025"/>
                <a:gd name="connsiteY8" fmla="*/ 447639 h 1724025"/>
                <a:gd name="connsiteX9" fmla="*/ 1698358 w 1724025"/>
                <a:gd name="connsiteY9" fmla="*/ 435818 h 1724025"/>
                <a:gd name="connsiteX10" fmla="*/ 1697548 w 1724025"/>
                <a:gd name="connsiteY10" fmla="*/ 436428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4025" h="1724025">
                  <a:moveTo>
                    <a:pt x="1697548" y="436428"/>
                  </a:moveTo>
                  <a:lnTo>
                    <a:pt x="1291145" y="30024"/>
                  </a:lnTo>
                  <a:cubicBezTo>
                    <a:pt x="1270362" y="8727"/>
                    <a:pt x="1241139" y="-2151"/>
                    <a:pt x="1211488" y="354"/>
                  </a:cubicBezTo>
                  <a:cubicBezTo>
                    <a:pt x="1182036" y="2478"/>
                    <a:pt x="1154957" y="17309"/>
                    <a:pt x="1137316" y="40997"/>
                  </a:cubicBezTo>
                  <a:lnTo>
                    <a:pt x="20329" y="1564997"/>
                  </a:lnTo>
                  <a:cubicBezTo>
                    <a:pt x="-13342" y="1609889"/>
                    <a:pt x="-4245" y="1673573"/>
                    <a:pt x="40646" y="1707234"/>
                  </a:cubicBezTo>
                  <a:cubicBezTo>
                    <a:pt x="76774" y="1734323"/>
                    <a:pt x="126438" y="1734323"/>
                    <a:pt x="162566" y="1707234"/>
                  </a:cubicBezTo>
                  <a:lnTo>
                    <a:pt x="1686566" y="589637"/>
                  </a:lnTo>
                  <a:cubicBezTo>
                    <a:pt x="1731829" y="556481"/>
                    <a:pt x="1741649" y="492901"/>
                    <a:pt x="1708493" y="447639"/>
                  </a:cubicBezTo>
                  <a:cubicBezTo>
                    <a:pt x="1705416" y="443448"/>
                    <a:pt x="1702035" y="439495"/>
                    <a:pt x="1698358" y="435818"/>
                  </a:cubicBezTo>
                  <a:lnTo>
                    <a:pt x="1697548" y="436428"/>
                  </a:lnTo>
                  <a:close/>
                </a:path>
              </a:pathLst>
            </a:custGeom>
            <a:solidFill>
              <a:srgbClr val="CFD8DC"/>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0" name="Kombinationstegning: figur 89">
              <a:extLst>
                <a:ext uri="{FF2B5EF4-FFF2-40B4-BE49-F238E27FC236}">
                  <a16:creationId xmlns:a16="http://schemas.microsoft.com/office/drawing/2014/main" id="{BA0806EE-DCFC-429F-AD92-662B2784E725}"/>
                </a:ext>
              </a:extLst>
            </p:cNvPr>
            <p:cNvSpPr/>
            <p:nvPr/>
          </p:nvSpPr>
          <p:spPr>
            <a:xfrm>
              <a:off x="4184778" y="2658193"/>
              <a:ext cx="2676525" cy="2676525"/>
            </a:xfrm>
            <a:custGeom>
              <a:avLst/>
              <a:gdLst>
                <a:gd name="connsiteX0" fmla="*/ 2491247 w 2676525"/>
                <a:gd name="connsiteY0" fmla="*/ 1207051 h 2676525"/>
                <a:gd name="connsiteX1" fmla="*/ 1475254 w 2676525"/>
                <a:gd name="connsiteY1" fmla="*/ 191058 h 2676525"/>
                <a:gd name="connsiteX2" fmla="*/ 874998 w 2676525"/>
                <a:gd name="connsiteY2" fmla="*/ 1063 h 2676525"/>
                <a:gd name="connsiteX3" fmla="*/ 112188 w 2676525"/>
                <a:gd name="connsiteY3" fmla="*/ 292652 h 2676525"/>
                <a:gd name="connsiteX4" fmla="*/ 162985 w 2676525"/>
                <a:gd name="connsiteY4" fmla="*/ 1050794 h 2676525"/>
                <a:gd name="connsiteX5" fmla="*/ 823382 w 2676525"/>
                <a:gd name="connsiteY5" fmla="*/ 1858714 h 2676525"/>
                <a:gd name="connsiteX6" fmla="*/ 2109638 w 2676525"/>
                <a:gd name="connsiteY6" fmla="*/ 2682484 h 2676525"/>
                <a:gd name="connsiteX7" fmla="*/ 2389444 w 2676525"/>
                <a:gd name="connsiteY7" fmla="*/ 2569908 h 2676525"/>
                <a:gd name="connsiteX8" fmla="*/ 2491247 w 2676525"/>
                <a:gd name="connsiteY8" fmla="*/ 1207051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6525" h="2676525">
                  <a:moveTo>
                    <a:pt x="2491247" y="1207051"/>
                  </a:moveTo>
                  <a:lnTo>
                    <a:pt x="1475254" y="191058"/>
                  </a:lnTo>
                  <a:cubicBezTo>
                    <a:pt x="1304327" y="57984"/>
                    <a:pt x="1091367" y="-9424"/>
                    <a:pt x="874998" y="1063"/>
                  </a:cubicBezTo>
                  <a:cubicBezTo>
                    <a:pt x="591762" y="-8843"/>
                    <a:pt x="316585" y="96341"/>
                    <a:pt x="112188" y="292652"/>
                  </a:cubicBezTo>
                  <a:cubicBezTo>
                    <a:pt x="-52814" y="457653"/>
                    <a:pt x="-35745" y="712666"/>
                    <a:pt x="162985" y="1050794"/>
                  </a:cubicBezTo>
                  <a:cubicBezTo>
                    <a:pt x="350665" y="1345078"/>
                    <a:pt x="572322" y="1616246"/>
                    <a:pt x="823382" y="1858714"/>
                  </a:cubicBezTo>
                  <a:cubicBezTo>
                    <a:pt x="1227546" y="2262679"/>
                    <a:pt x="1737782" y="2682484"/>
                    <a:pt x="2109638" y="2682484"/>
                  </a:cubicBezTo>
                  <a:cubicBezTo>
                    <a:pt x="2214441" y="2685141"/>
                    <a:pt x="2315683" y="2644403"/>
                    <a:pt x="2389444" y="2569908"/>
                  </a:cubicBezTo>
                  <a:cubicBezTo>
                    <a:pt x="2812506" y="2147055"/>
                    <a:pt x="2707046" y="1423059"/>
                    <a:pt x="2491247" y="1207051"/>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1" name="Kombinationstegning: figur 90">
              <a:extLst>
                <a:ext uri="{FF2B5EF4-FFF2-40B4-BE49-F238E27FC236}">
                  <a16:creationId xmlns:a16="http://schemas.microsoft.com/office/drawing/2014/main" id="{31AA4B29-99AE-4699-9022-97D69DE6F1FB}"/>
                </a:ext>
              </a:extLst>
            </p:cNvPr>
            <p:cNvSpPr/>
            <p:nvPr/>
          </p:nvSpPr>
          <p:spPr>
            <a:xfrm>
              <a:off x="5441352" y="2006698"/>
              <a:ext cx="2076450" cy="2076450"/>
            </a:xfrm>
            <a:custGeom>
              <a:avLst/>
              <a:gdLst>
                <a:gd name="connsiteX0" fmla="*/ 2047480 w 2076450"/>
                <a:gd name="connsiteY0" fmla="*/ 1045750 h 2076450"/>
                <a:gd name="connsiteX1" fmla="*/ 1031476 w 2076450"/>
                <a:gd name="connsiteY1" fmla="*/ 29747 h 2076450"/>
                <a:gd name="connsiteX2" fmla="*/ 887811 w 2076450"/>
                <a:gd name="connsiteY2" fmla="*/ 29747 h 2076450"/>
                <a:gd name="connsiteX3" fmla="*/ 75014 w 2076450"/>
                <a:gd name="connsiteY3" fmla="*/ 842543 h 2076450"/>
                <a:gd name="connsiteX4" fmla="*/ 379814 w 2076450"/>
                <a:gd name="connsiteY4" fmla="*/ 1697403 h 2076450"/>
                <a:gd name="connsiteX5" fmla="*/ 1038182 w 2076450"/>
                <a:gd name="connsiteY5" fmla="*/ 2077383 h 2076450"/>
                <a:gd name="connsiteX6" fmla="*/ 1234673 w 2076450"/>
                <a:gd name="connsiteY6" fmla="*/ 2002203 h 2076450"/>
                <a:gd name="connsiteX7" fmla="*/ 2047470 w 2076450"/>
                <a:gd name="connsiteY7" fmla="*/ 1189406 h 2076450"/>
                <a:gd name="connsiteX8" fmla="*/ 2047480 w 2076450"/>
                <a:gd name="connsiteY8" fmla="*/ 1045750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6450" h="2076450">
                  <a:moveTo>
                    <a:pt x="2047480" y="1045750"/>
                  </a:moveTo>
                  <a:lnTo>
                    <a:pt x="1031476" y="29747"/>
                  </a:lnTo>
                  <a:cubicBezTo>
                    <a:pt x="991805" y="-9916"/>
                    <a:pt x="927492" y="-9916"/>
                    <a:pt x="887811" y="29747"/>
                  </a:cubicBezTo>
                  <a:lnTo>
                    <a:pt x="75014" y="842543"/>
                  </a:lnTo>
                  <a:cubicBezTo>
                    <a:pt x="-57879" y="975436"/>
                    <a:pt x="-46906" y="1269263"/>
                    <a:pt x="379814" y="1697403"/>
                  </a:cubicBezTo>
                  <a:cubicBezTo>
                    <a:pt x="658401" y="1975990"/>
                    <a:pt x="880496" y="2077383"/>
                    <a:pt x="1038182" y="2077383"/>
                  </a:cubicBezTo>
                  <a:cubicBezTo>
                    <a:pt x="1111163" y="2079965"/>
                    <a:pt x="1182057" y="2052838"/>
                    <a:pt x="1234673" y="2002203"/>
                  </a:cubicBezTo>
                  <a:lnTo>
                    <a:pt x="2047470" y="1189406"/>
                  </a:lnTo>
                  <a:cubicBezTo>
                    <a:pt x="2087142" y="1149734"/>
                    <a:pt x="2087142" y="1085421"/>
                    <a:pt x="2047480" y="104575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2" name="Kombinationstegning: figur 91">
              <a:extLst>
                <a:ext uri="{FF2B5EF4-FFF2-40B4-BE49-F238E27FC236}">
                  <a16:creationId xmlns:a16="http://schemas.microsoft.com/office/drawing/2014/main" id="{ABD4E33E-0D42-4DBA-83BE-D62C0FC9CE81}"/>
                </a:ext>
              </a:extLst>
            </p:cNvPr>
            <p:cNvSpPr/>
            <p:nvPr/>
          </p:nvSpPr>
          <p:spPr>
            <a:xfrm>
              <a:off x="6286577" y="990600"/>
              <a:ext cx="2238375" cy="2247900"/>
            </a:xfrm>
            <a:custGeom>
              <a:avLst/>
              <a:gdLst>
                <a:gd name="connsiteX0" fmla="*/ 2240194 w 2238375"/>
                <a:gd name="connsiteY0" fmla="*/ 1790167 h 2247900"/>
                <a:gd name="connsiteX1" fmla="*/ 2146315 w 2238375"/>
                <a:gd name="connsiteY1" fmla="*/ 1727378 h 2247900"/>
                <a:gd name="connsiteX2" fmla="*/ 1100651 w 2238375"/>
                <a:gd name="connsiteY2" fmla="*/ 1147448 h 2247900"/>
                <a:gd name="connsiteX3" fmla="*/ 520721 w 2238375"/>
                <a:gd name="connsiteY3" fmla="*/ 101784 h 2247900"/>
                <a:gd name="connsiteX4" fmla="*/ 419299 w 2238375"/>
                <a:gd name="connsiteY4" fmla="*/ 0 h 2247900"/>
                <a:gd name="connsiteX5" fmla="*/ 347185 w 2238375"/>
                <a:gd name="connsiteY5" fmla="*/ 29852 h 2247900"/>
                <a:gd name="connsiteX6" fmla="*/ 448788 w 2238375"/>
                <a:gd name="connsiteY6" fmla="*/ 1799111 h 2247900"/>
                <a:gd name="connsiteX7" fmla="*/ 1407889 w 2238375"/>
                <a:gd name="connsiteY7" fmla="*/ 2247976 h 2247900"/>
                <a:gd name="connsiteX8" fmla="*/ 2218048 w 2238375"/>
                <a:gd name="connsiteY8" fmla="*/ 1900704 h 2247900"/>
                <a:gd name="connsiteX9" fmla="*/ 2240194 w 2238375"/>
                <a:gd name="connsiteY9" fmla="*/ 1790167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8375" h="2247900">
                  <a:moveTo>
                    <a:pt x="2240194" y="1790167"/>
                  </a:moveTo>
                  <a:cubicBezTo>
                    <a:pt x="2224487" y="1752172"/>
                    <a:pt x="2187425" y="1727388"/>
                    <a:pt x="2146315" y="1727378"/>
                  </a:cubicBezTo>
                  <a:cubicBezTo>
                    <a:pt x="1926049" y="1727378"/>
                    <a:pt x="1442427" y="1489224"/>
                    <a:pt x="1100651" y="1147448"/>
                  </a:cubicBezTo>
                  <a:cubicBezTo>
                    <a:pt x="758875" y="805672"/>
                    <a:pt x="520721" y="322250"/>
                    <a:pt x="520721" y="101784"/>
                  </a:cubicBezTo>
                  <a:cubicBezTo>
                    <a:pt x="520817" y="45673"/>
                    <a:pt x="475411" y="105"/>
                    <a:pt x="419299" y="0"/>
                  </a:cubicBezTo>
                  <a:cubicBezTo>
                    <a:pt x="392248" y="-47"/>
                    <a:pt x="366292" y="10697"/>
                    <a:pt x="347185" y="29852"/>
                  </a:cubicBezTo>
                  <a:cubicBezTo>
                    <a:pt x="-67752" y="444989"/>
                    <a:pt x="-197387" y="1152935"/>
                    <a:pt x="448788" y="1799111"/>
                  </a:cubicBezTo>
                  <a:cubicBezTo>
                    <a:pt x="694619" y="2072297"/>
                    <a:pt x="1040643" y="2234241"/>
                    <a:pt x="1407889" y="2247976"/>
                  </a:cubicBezTo>
                  <a:cubicBezTo>
                    <a:pt x="1713356" y="2244471"/>
                    <a:pt x="2004869" y="2119522"/>
                    <a:pt x="2218048" y="1900704"/>
                  </a:cubicBezTo>
                  <a:cubicBezTo>
                    <a:pt x="2247070" y="1871720"/>
                    <a:pt x="2255805" y="1828114"/>
                    <a:pt x="2240194" y="1790167"/>
                  </a:cubicBezTo>
                  <a:close/>
                </a:path>
              </a:pathLst>
            </a:custGeom>
            <a:solidFill>
              <a:schemeClr val="bg2">
                <a:lumMod val="75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3" name="Kombinationstegning: figur 92">
              <a:extLst>
                <a:ext uri="{FF2B5EF4-FFF2-40B4-BE49-F238E27FC236}">
                  <a16:creationId xmlns:a16="http://schemas.microsoft.com/office/drawing/2014/main" id="{CE0A237D-3541-4B55-8E90-C0A0E37CEA46}"/>
                </a:ext>
              </a:extLst>
            </p:cNvPr>
            <p:cNvSpPr/>
            <p:nvPr/>
          </p:nvSpPr>
          <p:spPr>
            <a:xfrm>
              <a:off x="6604092" y="990781"/>
              <a:ext cx="1924050" cy="1924050"/>
            </a:xfrm>
            <a:custGeom>
              <a:avLst/>
              <a:gdLst>
                <a:gd name="connsiteX0" fmla="*/ 1291133 w 1924050"/>
                <a:gd name="connsiteY0" fmla="*/ 639270 h 1924050"/>
                <a:gd name="connsiteX1" fmla="*/ 101603 w 1924050"/>
                <a:gd name="connsiteY1" fmla="*/ 0 h 1924050"/>
                <a:gd name="connsiteX2" fmla="*/ 0 w 1924050"/>
                <a:gd name="connsiteY2" fmla="*/ 101603 h 1924050"/>
                <a:gd name="connsiteX3" fmla="*/ 639271 w 1924050"/>
                <a:gd name="connsiteY3" fmla="*/ 1291133 h 1924050"/>
                <a:gd name="connsiteX4" fmla="*/ 1828800 w 1924050"/>
                <a:gd name="connsiteY4" fmla="*/ 1930403 h 1924050"/>
                <a:gd name="connsiteX5" fmla="*/ 1930403 w 1924050"/>
                <a:gd name="connsiteY5" fmla="*/ 1828800 h 1924050"/>
                <a:gd name="connsiteX6" fmla="*/ 1291133 w 1924050"/>
                <a:gd name="connsiteY6" fmla="*/ 63927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050" h="1924050">
                  <a:moveTo>
                    <a:pt x="1291133" y="639270"/>
                  </a:moveTo>
                  <a:cubicBezTo>
                    <a:pt x="860755" y="209093"/>
                    <a:pt x="471631" y="0"/>
                    <a:pt x="101603" y="0"/>
                  </a:cubicBezTo>
                  <a:cubicBezTo>
                    <a:pt x="45491" y="0"/>
                    <a:pt x="0" y="45491"/>
                    <a:pt x="0" y="101603"/>
                  </a:cubicBezTo>
                  <a:cubicBezTo>
                    <a:pt x="0" y="404984"/>
                    <a:pt x="286922" y="938584"/>
                    <a:pt x="639271" y="1291133"/>
                  </a:cubicBezTo>
                  <a:cubicBezTo>
                    <a:pt x="991619" y="1643682"/>
                    <a:pt x="1525629" y="1930403"/>
                    <a:pt x="1828800" y="1930403"/>
                  </a:cubicBezTo>
                  <a:cubicBezTo>
                    <a:pt x="1884912" y="1930403"/>
                    <a:pt x="1930403" y="1884912"/>
                    <a:pt x="1930403" y="1828800"/>
                  </a:cubicBezTo>
                  <a:cubicBezTo>
                    <a:pt x="1930403" y="1458573"/>
                    <a:pt x="1721311" y="1069438"/>
                    <a:pt x="1291133" y="63927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4" name="Kombinationstegning: figur 93">
              <a:extLst>
                <a:ext uri="{FF2B5EF4-FFF2-40B4-BE49-F238E27FC236}">
                  <a16:creationId xmlns:a16="http://schemas.microsoft.com/office/drawing/2014/main" id="{BADCAA01-39F4-4BDB-8289-6640A984CCB4}"/>
                </a:ext>
              </a:extLst>
            </p:cNvPr>
            <p:cNvSpPr/>
            <p:nvPr/>
          </p:nvSpPr>
          <p:spPr>
            <a:xfrm>
              <a:off x="6286700" y="990781"/>
              <a:ext cx="2238375" cy="2247900"/>
            </a:xfrm>
            <a:custGeom>
              <a:avLst/>
              <a:gdLst>
                <a:gd name="connsiteX0" fmla="*/ 1407766 w 2238375"/>
                <a:gd name="connsiteY0" fmla="*/ 2248005 h 2247900"/>
                <a:gd name="connsiteX1" fmla="*/ 448666 w 2238375"/>
                <a:gd name="connsiteY1" fmla="*/ 1799139 h 2247900"/>
                <a:gd name="connsiteX2" fmla="*/ 0 w 2238375"/>
                <a:gd name="connsiteY2" fmla="*/ 845315 h 2247900"/>
                <a:gd name="connsiteX3" fmla="*/ 347063 w 2238375"/>
                <a:gd name="connsiteY3" fmla="*/ 29671 h 2247900"/>
                <a:gd name="connsiteX4" fmla="*/ 418995 w 2238375"/>
                <a:gd name="connsiteY4" fmla="*/ 0 h 2247900"/>
                <a:gd name="connsiteX5" fmla="*/ 1608525 w 2238375"/>
                <a:gd name="connsiteY5" fmla="*/ 639271 h 2247900"/>
                <a:gd name="connsiteX6" fmla="*/ 2247795 w 2238375"/>
                <a:gd name="connsiteY6" fmla="*/ 1828800 h 2247900"/>
                <a:gd name="connsiteX7" fmla="*/ 2218125 w 2238375"/>
                <a:gd name="connsiteY7" fmla="*/ 1900733 h 2247900"/>
                <a:gd name="connsiteX8" fmla="*/ 1407766 w 2238375"/>
                <a:gd name="connsiteY8" fmla="*/ 2248005 h 2247900"/>
                <a:gd name="connsiteX9" fmla="*/ 461058 w 2238375"/>
                <a:gd name="connsiteY9" fmla="*/ 204416 h 2247900"/>
                <a:gd name="connsiteX10" fmla="*/ 202997 w 2238375"/>
                <a:gd name="connsiteY10" fmla="*/ 843687 h 2247900"/>
                <a:gd name="connsiteX11" fmla="*/ 592331 w 2238375"/>
                <a:gd name="connsiteY11" fmla="*/ 1655264 h 2247900"/>
                <a:gd name="connsiteX12" fmla="*/ 2043379 w 2238375"/>
                <a:gd name="connsiteY12" fmla="*/ 1786528 h 2247900"/>
                <a:gd name="connsiteX13" fmla="*/ 1464669 w 2238375"/>
                <a:gd name="connsiteY13" fmla="*/ 782927 h 2247900"/>
                <a:gd name="connsiteX14" fmla="*/ 461058 w 2238375"/>
                <a:gd name="connsiteY14" fmla="*/ 204416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38375" h="2247900">
                  <a:moveTo>
                    <a:pt x="1407766" y="2248005"/>
                  </a:moveTo>
                  <a:cubicBezTo>
                    <a:pt x="1040502" y="2234308"/>
                    <a:pt x="694468" y="2072364"/>
                    <a:pt x="448666" y="1799139"/>
                  </a:cubicBezTo>
                  <a:cubicBezTo>
                    <a:pt x="178365" y="1553404"/>
                    <a:pt x="16936" y="1210228"/>
                    <a:pt x="0" y="845315"/>
                  </a:cubicBezTo>
                  <a:cubicBezTo>
                    <a:pt x="895" y="537744"/>
                    <a:pt x="126064" y="243583"/>
                    <a:pt x="347063" y="29671"/>
                  </a:cubicBezTo>
                  <a:cubicBezTo>
                    <a:pt x="366151" y="10630"/>
                    <a:pt x="392030" y="-47"/>
                    <a:pt x="418995" y="0"/>
                  </a:cubicBezTo>
                  <a:cubicBezTo>
                    <a:pt x="789222" y="0"/>
                    <a:pt x="1178357" y="209093"/>
                    <a:pt x="1608525" y="639271"/>
                  </a:cubicBezTo>
                  <a:cubicBezTo>
                    <a:pt x="2038693" y="1069448"/>
                    <a:pt x="2247795" y="1458773"/>
                    <a:pt x="2247795" y="1828800"/>
                  </a:cubicBezTo>
                  <a:cubicBezTo>
                    <a:pt x="2247843" y="1855766"/>
                    <a:pt x="2237175" y="1881645"/>
                    <a:pt x="2218125" y="1900733"/>
                  </a:cubicBezTo>
                  <a:cubicBezTo>
                    <a:pt x="2004889" y="2119579"/>
                    <a:pt x="1713300" y="2244528"/>
                    <a:pt x="1407766" y="2248005"/>
                  </a:cubicBezTo>
                  <a:close/>
                  <a:moveTo>
                    <a:pt x="461058" y="204416"/>
                  </a:moveTo>
                  <a:cubicBezTo>
                    <a:pt x="296447" y="376657"/>
                    <a:pt x="204092" y="605428"/>
                    <a:pt x="202997" y="843687"/>
                  </a:cubicBezTo>
                  <a:cubicBezTo>
                    <a:pt x="220285" y="1155068"/>
                    <a:pt x="360283" y="1446905"/>
                    <a:pt x="592331" y="1655264"/>
                  </a:cubicBezTo>
                  <a:cubicBezTo>
                    <a:pt x="1158240" y="2221383"/>
                    <a:pt x="1719282" y="2084832"/>
                    <a:pt x="2043379" y="1786528"/>
                  </a:cubicBezTo>
                  <a:cubicBezTo>
                    <a:pt x="2026511" y="1487624"/>
                    <a:pt x="1832048" y="1150306"/>
                    <a:pt x="1464669" y="782927"/>
                  </a:cubicBezTo>
                  <a:cubicBezTo>
                    <a:pt x="1097289" y="415547"/>
                    <a:pt x="759962" y="221285"/>
                    <a:pt x="461058" y="20441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5" name="Kombinationstegning: figur 94">
              <a:extLst>
                <a:ext uri="{FF2B5EF4-FFF2-40B4-BE49-F238E27FC236}">
                  <a16:creationId xmlns:a16="http://schemas.microsoft.com/office/drawing/2014/main" id="{8EFA975D-BEF1-45D8-808A-EC4469FD04AE}"/>
                </a:ext>
              </a:extLst>
            </p:cNvPr>
            <p:cNvSpPr/>
            <p:nvPr/>
          </p:nvSpPr>
          <p:spPr>
            <a:xfrm>
              <a:off x="6604092" y="990781"/>
              <a:ext cx="1924050" cy="1924050"/>
            </a:xfrm>
            <a:custGeom>
              <a:avLst/>
              <a:gdLst>
                <a:gd name="connsiteX0" fmla="*/ 1828800 w 1924050"/>
                <a:gd name="connsiteY0" fmla="*/ 1930403 h 1924050"/>
                <a:gd name="connsiteX1" fmla="*/ 639271 w 1924050"/>
                <a:gd name="connsiteY1" fmla="*/ 1291133 h 1924050"/>
                <a:gd name="connsiteX2" fmla="*/ 0 w 1924050"/>
                <a:gd name="connsiteY2" fmla="*/ 101603 h 1924050"/>
                <a:gd name="connsiteX3" fmla="*/ 101603 w 1924050"/>
                <a:gd name="connsiteY3" fmla="*/ 0 h 1924050"/>
                <a:gd name="connsiteX4" fmla="*/ 203206 w 1924050"/>
                <a:gd name="connsiteY4" fmla="*/ 101603 h 1924050"/>
                <a:gd name="connsiteX5" fmla="*/ 783136 w 1924050"/>
                <a:gd name="connsiteY5" fmla="*/ 1147267 h 1924050"/>
                <a:gd name="connsiteX6" fmla="*/ 1828800 w 1924050"/>
                <a:gd name="connsiteY6" fmla="*/ 1727197 h 1924050"/>
                <a:gd name="connsiteX7" fmla="*/ 1930403 w 1924050"/>
                <a:gd name="connsiteY7" fmla="*/ 1828800 h 1924050"/>
                <a:gd name="connsiteX8" fmla="*/ 1828800 w 1924050"/>
                <a:gd name="connsiteY8" fmla="*/ 1930403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4050" h="1924050">
                  <a:moveTo>
                    <a:pt x="1828800" y="1930403"/>
                  </a:moveTo>
                  <a:cubicBezTo>
                    <a:pt x="1525629" y="1930403"/>
                    <a:pt x="992019" y="1643691"/>
                    <a:pt x="639271" y="1291133"/>
                  </a:cubicBezTo>
                  <a:cubicBezTo>
                    <a:pt x="286522" y="938574"/>
                    <a:pt x="0" y="404974"/>
                    <a:pt x="0" y="101603"/>
                  </a:cubicBezTo>
                  <a:cubicBezTo>
                    <a:pt x="0" y="45491"/>
                    <a:pt x="45491" y="0"/>
                    <a:pt x="101603" y="0"/>
                  </a:cubicBezTo>
                  <a:cubicBezTo>
                    <a:pt x="157715" y="0"/>
                    <a:pt x="203206" y="45491"/>
                    <a:pt x="203206" y="101603"/>
                  </a:cubicBezTo>
                  <a:cubicBezTo>
                    <a:pt x="203206" y="322078"/>
                    <a:pt x="441360" y="805691"/>
                    <a:pt x="783136" y="1147267"/>
                  </a:cubicBezTo>
                  <a:cubicBezTo>
                    <a:pt x="1124912" y="1488843"/>
                    <a:pt x="1608534" y="1727197"/>
                    <a:pt x="1828800" y="1727197"/>
                  </a:cubicBezTo>
                  <a:cubicBezTo>
                    <a:pt x="1884912" y="1727197"/>
                    <a:pt x="1930403" y="1772688"/>
                    <a:pt x="1930403" y="1828800"/>
                  </a:cubicBezTo>
                  <a:cubicBezTo>
                    <a:pt x="1930403" y="1884912"/>
                    <a:pt x="1884912" y="1930403"/>
                    <a:pt x="1828800" y="1930403"/>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6" name="Kombinationstegning: figur 95">
              <a:extLst>
                <a:ext uri="{FF2B5EF4-FFF2-40B4-BE49-F238E27FC236}">
                  <a16:creationId xmlns:a16="http://schemas.microsoft.com/office/drawing/2014/main" id="{3E19614B-B007-43AE-8D3A-B00B2A201DAC}"/>
                </a:ext>
              </a:extLst>
            </p:cNvPr>
            <p:cNvSpPr/>
            <p:nvPr/>
          </p:nvSpPr>
          <p:spPr>
            <a:xfrm>
              <a:off x="5441352" y="2005647"/>
              <a:ext cx="2066925" cy="2076450"/>
            </a:xfrm>
            <a:custGeom>
              <a:avLst/>
              <a:gdLst>
                <a:gd name="connsiteX0" fmla="*/ 1038182 w 2066925"/>
                <a:gd name="connsiteY0" fmla="*/ 2078654 h 2076450"/>
                <a:gd name="connsiteX1" fmla="*/ 379814 w 2066925"/>
                <a:gd name="connsiteY1" fmla="*/ 1698673 h 2076450"/>
                <a:gd name="connsiteX2" fmla="*/ 75014 w 2066925"/>
                <a:gd name="connsiteY2" fmla="*/ 843814 h 2076450"/>
                <a:gd name="connsiteX3" fmla="*/ 887811 w 2066925"/>
                <a:gd name="connsiteY3" fmla="*/ 31017 h 2076450"/>
                <a:gd name="connsiteX4" fmla="*/ 1031476 w 2066925"/>
                <a:gd name="connsiteY4" fmla="*/ 28521 h 2076450"/>
                <a:gd name="connsiteX5" fmla="*/ 1033972 w 2066925"/>
                <a:gd name="connsiteY5" fmla="*/ 172187 h 2076450"/>
                <a:gd name="connsiteX6" fmla="*/ 1031476 w 2066925"/>
                <a:gd name="connsiteY6" fmla="*/ 174683 h 2076450"/>
                <a:gd name="connsiteX7" fmla="*/ 218679 w 2066925"/>
                <a:gd name="connsiteY7" fmla="*/ 987479 h 2076450"/>
                <a:gd name="connsiteX8" fmla="*/ 523479 w 2066925"/>
                <a:gd name="connsiteY8" fmla="*/ 1555017 h 2076450"/>
                <a:gd name="connsiteX9" fmla="*/ 1091017 w 2066925"/>
                <a:gd name="connsiteY9" fmla="*/ 1859817 h 2076450"/>
                <a:gd name="connsiteX10" fmla="*/ 1903814 w 2066925"/>
                <a:gd name="connsiteY10" fmla="*/ 1047020 h 2076450"/>
                <a:gd name="connsiteX11" fmla="*/ 2047480 w 2066925"/>
                <a:gd name="connsiteY11" fmla="*/ 1049516 h 2076450"/>
                <a:gd name="connsiteX12" fmla="*/ 2047480 w 2066925"/>
                <a:gd name="connsiteY12" fmla="*/ 1190686 h 2076450"/>
                <a:gd name="connsiteX13" fmla="*/ 1234683 w 2066925"/>
                <a:gd name="connsiteY13" fmla="*/ 2003483 h 2076450"/>
                <a:gd name="connsiteX14" fmla="*/ 1038182 w 2066925"/>
                <a:gd name="connsiteY14" fmla="*/ 2078654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66925" h="2076450">
                  <a:moveTo>
                    <a:pt x="1038182" y="2078654"/>
                  </a:moveTo>
                  <a:cubicBezTo>
                    <a:pt x="880496" y="2078654"/>
                    <a:pt x="658401" y="1977051"/>
                    <a:pt x="379814" y="1698673"/>
                  </a:cubicBezTo>
                  <a:cubicBezTo>
                    <a:pt x="-46906" y="1271953"/>
                    <a:pt x="-57879" y="976707"/>
                    <a:pt x="75014" y="843814"/>
                  </a:cubicBezTo>
                  <a:lnTo>
                    <a:pt x="887811" y="31017"/>
                  </a:lnTo>
                  <a:cubicBezTo>
                    <a:pt x="926787" y="-9340"/>
                    <a:pt x="991109" y="-10464"/>
                    <a:pt x="1031476" y="28521"/>
                  </a:cubicBezTo>
                  <a:cubicBezTo>
                    <a:pt x="1071843" y="67507"/>
                    <a:pt x="1072958" y="131820"/>
                    <a:pt x="1033972" y="172187"/>
                  </a:cubicBezTo>
                  <a:cubicBezTo>
                    <a:pt x="1033153" y="173035"/>
                    <a:pt x="1032324" y="173863"/>
                    <a:pt x="1031476" y="174683"/>
                  </a:cubicBezTo>
                  <a:lnTo>
                    <a:pt x="218679" y="987479"/>
                  </a:lnTo>
                  <a:cubicBezTo>
                    <a:pt x="178036" y="1028123"/>
                    <a:pt x="197143" y="1228681"/>
                    <a:pt x="523479" y="1555017"/>
                  </a:cubicBezTo>
                  <a:cubicBezTo>
                    <a:pt x="849815" y="1881353"/>
                    <a:pt x="1049764" y="1900460"/>
                    <a:pt x="1091017" y="1859817"/>
                  </a:cubicBezTo>
                  <a:lnTo>
                    <a:pt x="1903814" y="1047020"/>
                  </a:lnTo>
                  <a:cubicBezTo>
                    <a:pt x="1944171" y="1008034"/>
                    <a:pt x="2008494" y="1009158"/>
                    <a:pt x="2047480" y="1049516"/>
                  </a:cubicBezTo>
                  <a:cubicBezTo>
                    <a:pt x="2085513" y="1088892"/>
                    <a:pt x="2085513" y="1151309"/>
                    <a:pt x="2047480" y="1190686"/>
                  </a:cubicBezTo>
                  <a:lnTo>
                    <a:pt x="1234683" y="2003483"/>
                  </a:lnTo>
                  <a:cubicBezTo>
                    <a:pt x="1182057" y="2054098"/>
                    <a:pt x="1111153" y="2081226"/>
                    <a:pt x="1038182" y="207865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7" name="Kombinationstegning: figur 96">
              <a:extLst>
                <a:ext uri="{FF2B5EF4-FFF2-40B4-BE49-F238E27FC236}">
                  <a16:creationId xmlns:a16="http://schemas.microsoft.com/office/drawing/2014/main" id="{D7EC8E44-08A0-476B-962E-FB5F9913FE26}"/>
                </a:ext>
              </a:extLst>
            </p:cNvPr>
            <p:cNvSpPr/>
            <p:nvPr/>
          </p:nvSpPr>
          <p:spPr>
            <a:xfrm>
              <a:off x="4185529" y="2658223"/>
              <a:ext cx="2676525" cy="2676525"/>
            </a:xfrm>
            <a:custGeom>
              <a:avLst/>
              <a:gdLst>
                <a:gd name="connsiteX0" fmla="*/ 2109095 w 2676525"/>
                <a:gd name="connsiteY0" fmla="*/ 2682464 h 2676525"/>
                <a:gd name="connsiteX1" fmla="*/ 822839 w 2676525"/>
                <a:gd name="connsiteY1" fmla="*/ 1858694 h 2676525"/>
                <a:gd name="connsiteX2" fmla="*/ 163052 w 2676525"/>
                <a:gd name="connsiteY2" fmla="*/ 1050974 h 2676525"/>
                <a:gd name="connsiteX3" fmla="*/ 112255 w 2676525"/>
                <a:gd name="connsiteY3" fmla="*/ 292832 h 2676525"/>
                <a:gd name="connsiteX4" fmla="*/ 865921 w 2676525"/>
                <a:gd name="connsiteY4" fmla="*/ 1033 h 2676525"/>
                <a:gd name="connsiteX5" fmla="*/ 874255 w 2676525"/>
                <a:gd name="connsiteY5" fmla="*/ 1033 h 2676525"/>
                <a:gd name="connsiteX6" fmla="*/ 1474102 w 2676525"/>
                <a:gd name="connsiteY6" fmla="*/ 191228 h 2676525"/>
                <a:gd name="connsiteX7" fmla="*/ 1471606 w 2676525"/>
                <a:gd name="connsiteY7" fmla="*/ 334894 h 2676525"/>
                <a:gd name="connsiteX8" fmla="*/ 1330446 w 2676525"/>
                <a:gd name="connsiteY8" fmla="*/ 334894 h 2676525"/>
                <a:gd name="connsiteX9" fmla="*/ 874265 w 2676525"/>
                <a:gd name="connsiteY9" fmla="*/ 204239 h 2676525"/>
                <a:gd name="connsiteX10" fmla="*/ 866340 w 2676525"/>
                <a:gd name="connsiteY10" fmla="*/ 204239 h 2676525"/>
                <a:gd name="connsiteX11" fmla="*/ 255111 w 2676525"/>
                <a:gd name="connsiteY11" fmla="*/ 436497 h 2676525"/>
                <a:gd name="connsiteX12" fmla="*/ 337607 w 2676525"/>
                <a:gd name="connsiteY12" fmla="*/ 948361 h 2676525"/>
                <a:gd name="connsiteX13" fmla="*/ 966305 w 2676525"/>
                <a:gd name="connsiteY13" fmla="*/ 1715238 h 2676525"/>
                <a:gd name="connsiteX14" fmla="*/ 2245046 w 2676525"/>
                <a:gd name="connsiteY14" fmla="*/ 2426441 h 2676525"/>
                <a:gd name="connsiteX15" fmla="*/ 2346649 w 2676525"/>
                <a:gd name="connsiteY15" fmla="*/ 1350907 h 2676525"/>
                <a:gd name="connsiteX16" fmla="*/ 2349144 w 2676525"/>
                <a:gd name="connsiteY16" fmla="*/ 1207241 h 2676525"/>
                <a:gd name="connsiteX17" fmla="*/ 2490305 w 2676525"/>
                <a:gd name="connsiteY17" fmla="*/ 1207241 h 2676525"/>
                <a:gd name="connsiteX18" fmla="*/ 2388702 w 2676525"/>
                <a:gd name="connsiteY18" fmla="*/ 2570107 h 2676525"/>
                <a:gd name="connsiteX19" fmla="*/ 2109095 w 2676525"/>
                <a:gd name="connsiteY19" fmla="*/ 2682464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76525" h="2676525">
                  <a:moveTo>
                    <a:pt x="2109095" y="2682464"/>
                  </a:moveTo>
                  <a:cubicBezTo>
                    <a:pt x="1736430" y="2682464"/>
                    <a:pt x="1227004" y="2262859"/>
                    <a:pt x="822839" y="1858694"/>
                  </a:cubicBezTo>
                  <a:cubicBezTo>
                    <a:pt x="571998" y="1616254"/>
                    <a:pt x="350552" y="1345154"/>
                    <a:pt x="163052" y="1050974"/>
                  </a:cubicBezTo>
                  <a:cubicBezTo>
                    <a:pt x="-35878" y="712846"/>
                    <a:pt x="-52746" y="457633"/>
                    <a:pt x="112255" y="292832"/>
                  </a:cubicBezTo>
                  <a:cubicBezTo>
                    <a:pt x="314604" y="99093"/>
                    <a:pt x="585867" y="-5930"/>
                    <a:pt x="865921" y="1033"/>
                  </a:cubicBezTo>
                  <a:lnTo>
                    <a:pt x="874255" y="1033"/>
                  </a:lnTo>
                  <a:cubicBezTo>
                    <a:pt x="1090511" y="-9301"/>
                    <a:pt x="1303319" y="58174"/>
                    <a:pt x="1474102" y="191228"/>
                  </a:cubicBezTo>
                  <a:cubicBezTo>
                    <a:pt x="1513078" y="231586"/>
                    <a:pt x="1511964" y="295908"/>
                    <a:pt x="1471606" y="334894"/>
                  </a:cubicBezTo>
                  <a:cubicBezTo>
                    <a:pt x="1432230" y="372918"/>
                    <a:pt x="1369813" y="372918"/>
                    <a:pt x="1330446" y="334894"/>
                  </a:cubicBezTo>
                  <a:cubicBezTo>
                    <a:pt x="1196772" y="242597"/>
                    <a:pt x="1036523" y="196705"/>
                    <a:pt x="874265" y="204239"/>
                  </a:cubicBezTo>
                  <a:lnTo>
                    <a:pt x="866340" y="204239"/>
                  </a:lnTo>
                  <a:cubicBezTo>
                    <a:pt x="640026" y="198515"/>
                    <a:pt x="420513" y="281925"/>
                    <a:pt x="255111" y="436497"/>
                  </a:cubicBezTo>
                  <a:cubicBezTo>
                    <a:pt x="141316" y="550292"/>
                    <a:pt x="237233" y="777463"/>
                    <a:pt x="337607" y="948361"/>
                  </a:cubicBezTo>
                  <a:cubicBezTo>
                    <a:pt x="516592" y="1227606"/>
                    <a:pt x="727589" y="1484971"/>
                    <a:pt x="966305" y="1715238"/>
                  </a:cubicBezTo>
                  <a:cubicBezTo>
                    <a:pt x="1579972" y="2328905"/>
                    <a:pt x="2069881" y="2601187"/>
                    <a:pt x="2245046" y="2426441"/>
                  </a:cubicBezTo>
                  <a:cubicBezTo>
                    <a:pt x="2511289" y="2129080"/>
                    <a:pt x="2552494" y="1692864"/>
                    <a:pt x="2346649" y="1350907"/>
                  </a:cubicBezTo>
                  <a:cubicBezTo>
                    <a:pt x="2307673" y="1310549"/>
                    <a:pt x="2308787" y="1246227"/>
                    <a:pt x="2349144" y="1207241"/>
                  </a:cubicBezTo>
                  <a:cubicBezTo>
                    <a:pt x="2388521" y="1169217"/>
                    <a:pt x="2450938" y="1169217"/>
                    <a:pt x="2490305" y="1207241"/>
                  </a:cubicBezTo>
                  <a:cubicBezTo>
                    <a:pt x="2706103" y="1423239"/>
                    <a:pt x="2811564" y="2147244"/>
                    <a:pt x="2388702" y="2570107"/>
                  </a:cubicBezTo>
                  <a:cubicBezTo>
                    <a:pt x="2314950" y="2644459"/>
                    <a:pt x="2213794" y="2685112"/>
                    <a:pt x="2109095" y="268246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98" name="Kombinationstegning: figur 97">
              <a:extLst>
                <a:ext uri="{FF2B5EF4-FFF2-40B4-BE49-F238E27FC236}">
                  <a16:creationId xmlns:a16="http://schemas.microsoft.com/office/drawing/2014/main" id="{49B48D38-BB09-4875-B31B-482FB41274D2}"/>
                </a:ext>
              </a:extLst>
            </p:cNvPr>
            <p:cNvSpPr/>
            <p:nvPr/>
          </p:nvSpPr>
          <p:spPr>
            <a:xfrm>
              <a:off x="3657695" y="4140475"/>
              <a:ext cx="1724025" cy="1724025"/>
            </a:xfrm>
            <a:custGeom>
              <a:avLst/>
              <a:gdLst>
                <a:gd name="connsiteX0" fmla="*/ 101603 w 1724025"/>
                <a:gd name="connsiteY0" fmla="*/ 1727106 h 1724025"/>
                <a:gd name="connsiteX1" fmla="*/ 0 w 1724025"/>
                <a:gd name="connsiteY1" fmla="*/ 1625503 h 1724025"/>
                <a:gd name="connsiteX2" fmla="*/ 20317 w 1724025"/>
                <a:gd name="connsiteY2" fmla="*/ 1564543 h 1724025"/>
                <a:gd name="connsiteX3" fmla="*/ 1137914 w 1724025"/>
                <a:gd name="connsiteY3" fmla="*/ 40543 h 1724025"/>
                <a:gd name="connsiteX4" fmla="*/ 1280179 w 1724025"/>
                <a:gd name="connsiteY4" fmla="*/ 20398 h 1724025"/>
                <a:gd name="connsiteX5" fmla="*/ 1300477 w 1724025"/>
                <a:gd name="connsiteY5" fmla="*/ 162463 h 1724025"/>
                <a:gd name="connsiteX6" fmla="*/ 574034 w 1724025"/>
                <a:gd name="connsiteY6" fmla="*/ 1153063 h 1724025"/>
                <a:gd name="connsiteX7" fmla="*/ 1564634 w 1724025"/>
                <a:gd name="connsiteY7" fmla="*/ 426620 h 1724025"/>
                <a:gd name="connsiteX8" fmla="*/ 1706890 w 1724025"/>
                <a:gd name="connsiteY8" fmla="*/ 446813 h 1724025"/>
                <a:gd name="connsiteX9" fmla="*/ 1686697 w 1724025"/>
                <a:gd name="connsiteY9" fmla="*/ 589069 h 1724025"/>
                <a:gd name="connsiteX10" fmla="*/ 1686554 w 1724025"/>
                <a:gd name="connsiteY10" fmla="*/ 589174 h 1724025"/>
                <a:gd name="connsiteX11" fmla="*/ 162554 w 1724025"/>
                <a:gd name="connsiteY11" fmla="*/ 1706771 h 1724025"/>
                <a:gd name="connsiteX12" fmla="*/ 101603 w 1724025"/>
                <a:gd name="connsiteY12" fmla="*/ 1727106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4025" h="1724025">
                  <a:moveTo>
                    <a:pt x="101603" y="1727106"/>
                  </a:moveTo>
                  <a:cubicBezTo>
                    <a:pt x="45491" y="1727106"/>
                    <a:pt x="0" y="1681615"/>
                    <a:pt x="0" y="1625503"/>
                  </a:cubicBezTo>
                  <a:cubicBezTo>
                    <a:pt x="0" y="1603520"/>
                    <a:pt x="7134" y="1582126"/>
                    <a:pt x="20317" y="1564543"/>
                  </a:cubicBezTo>
                  <a:lnTo>
                    <a:pt x="1137914" y="40543"/>
                  </a:lnTo>
                  <a:cubicBezTo>
                    <a:pt x="1171632" y="-4301"/>
                    <a:pt x="1235326" y="-13321"/>
                    <a:pt x="1280179" y="20398"/>
                  </a:cubicBezTo>
                  <a:cubicBezTo>
                    <a:pt x="1324947" y="54059"/>
                    <a:pt x="1334024" y="117610"/>
                    <a:pt x="1300477" y="162463"/>
                  </a:cubicBezTo>
                  <a:lnTo>
                    <a:pt x="574034" y="1153063"/>
                  </a:lnTo>
                  <a:lnTo>
                    <a:pt x="1564634" y="426620"/>
                  </a:lnTo>
                  <a:cubicBezTo>
                    <a:pt x="1609496" y="392911"/>
                    <a:pt x="1673181" y="401960"/>
                    <a:pt x="1706890" y="446813"/>
                  </a:cubicBezTo>
                  <a:cubicBezTo>
                    <a:pt x="1740599" y="491676"/>
                    <a:pt x="1731550" y="555360"/>
                    <a:pt x="1686697" y="589069"/>
                  </a:cubicBezTo>
                  <a:cubicBezTo>
                    <a:pt x="1686649" y="589107"/>
                    <a:pt x="1686601" y="589136"/>
                    <a:pt x="1686554" y="589174"/>
                  </a:cubicBezTo>
                  <a:lnTo>
                    <a:pt x="162554" y="1706771"/>
                  </a:lnTo>
                  <a:cubicBezTo>
                    <a:pt x="144971" y="1719982"/>
                    <a:pt x="123587" y="1727106"/>
                    <a:pt x="101603" y="172710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grpSp>
      <p:sp>
        <p:nvSpPr>
          <p:cNvPr id="99" name="Rektangel: foldet hjørne 98">
            <a:extLst>
              <a:ext uri="{FF2B5EF4-FFF2-40B4-BE49-F238E27FC236}">
                <a16:creationId xmlns:a16="http://schemas.microsoft.com/office/drawing/2014/main" id="{FF417212-B913-4AC0-B729-44C71CA470B3}"/>
              </a:ext>
            </a:extLst>
          </p:cNvPr>
          <p:cNvSpPr/>
          <p:nvPr/>
        </p:nvSpPr>
        <p:spPr>
          <a:xfrm rot="207378">
            <a:off x="6533783" y="3348567"/>
            <a:ext cx="2039986" cy="1871970"/>
          </a:xfrm>
          <a:prstGeom prst="foldedCorner">
            <a:avLst/>
          </a:prstGeom>
          <a:solidFill>
            <a:schemeClr val="bg2">
              <a:lumMod val="60000"/>
              <a:lumOff val="4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500" b="0" i="0" u="none" strike="noStrike" kern="1200" cap="none" spc="0" normalizeH="0" baseline="0" noProof="0">
              <a:ln>
                <a:noFill/>
              </a:ln>
              <a:solidFill>
                <a:prstClr val="black"/>
              </a:solidFill>
              <a:effectLst/>
              <a:uLnTx/>
              <a:uFillTx/>
              <a:latin typeface="+mj-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500" b="0" i="0" u="none" strike="noStrike" kern="1200" cap="none" spc="0" normalizeH="0" baseline="0" noProof="0">
                <a:ln>
                  <a:noFill/>
                </a:ln>
                <a:solidFill>
                  <a:prstClr val="black"/>
                </a:solidFill>
                <a:effectLst/>
                <a:uLnTx/>
                <a:uFillTx/>
                <a:latin typeface="+mj-lt"/>
                <a:ea typeface="+mn-ea"/>
                <a:cs typeface="+mn-cs"/>
              </a:rPr>
              <a:t>Flere leverandører med adgang til markedet</a:t>
            </a:r>
          </a:p>
        </p:txBody>
      </p:sp>
      <p:grpSp>
        <p:nvGrpSpPr>
          <p:cNvPr id="100" name="Grafik 4">
            <a:extLst>
              <a:ext uri="{FF2B5EF4-FFF2-40B4-BE49-F238E27FC236}">
                <a16:creationId xmlns:a16="http://schemas.microsoft.com/office/drawing/2014/main" id="{8DF49060-8CB0-441A-948D-72B8FA94B36F}"/>
              </a:ext>
            </a:extLst>
          </p:cNvPr>
          <p:cNvGrpSpPr/>
          <p:nvPr/>
        </p:nvGrpSpPr>
        <p:grpSpPr>
          <a:xfrm>
            <a:off x="6929002" y="3095205"/>
            <a:ext cx="509906" cy="447488"/>
            <a:chOff x="3657683" y="990600"/>
            <a:chExt cx="4870459" cy="4873900"/>
          </a:xfrm>
        </p:grpSpPr>
        <p:sp>
          <p:nvSpPr>
            <p:cNvPr id="101" name="Kombinationstegning: figur 100">
              <a:extLst>
                <a:ext uri="{FF2B5EF4-FFF2-40B4-BE49-F238E27FC236}">
                  <a16:creationId xmlns:a16="http://schemas.microsoft.com/office/drawing/2014/main" id="{83066707-03BA-4A21-AB05-0380E37502EC}"/>
                </a:ext>
              </a:extLst>
            </p:cNvPr>
            <p:cNvSpPr/>
            <p:nvPr/>
          </p:nvSpPr>
          <p:spPr>
            <a:xfrm>
              <a:off x="3657683" y="4140020"/>
              <a:ext cx="1724025" cy="1724025"/>
            </a:xfrm>
            <a:custGeom>
              <a:avLst/>
              <a:gdLst>
                <a:gd name="connsiteX0" fmla="*/ 1697548 w 1724025"/>
                <a:gd name="connsiteY0" fmla="*/ 436428 h 1724025"/>
                <a:gd name="connsiteX1" fmla="*/ 1291145 w 1724025"/>
                <a:gd name="connsiteY1" fmla="*/ 30024 h 1724025"/>
                <a:gd name="connsiteX2" fmla="*/ 1211488 w 1724025"/>
                <a:gd name="connsiteY2" fmla="*/ 354 h 1724025"/>
                <a:gd name="connsiteX3" fmla="*/ 1137316 w 1724025"/>
                <a:gd name="connsiteY3" fmla="*/ 40997 h 1724025"/>
                <a:gd name="connsiteX4" fmla="*/ 20329 w 1724025"/>
                <a:gd name="connsiteY4" fmla="*/ 1564997 h 1724025"/>
                <a:gd name="connsiteX5" fmla="*/ 40646 w 1724025"/>
                <a:gd name="connsiteY5" fmla="*/ 1707234 h 1724025"/>
                <a:gd name="connsiteX6" fmla="*/ 162566 w 1724025"/>
                <a:gd name="connsiteY6" fmla="*/ 1707234 h 1724025"/>
                <a:gd name="connsiteX7" fmla="*/ 1686566 w 1724025"/>
                <a:gd name="connsiteY7" fmla="*/ 589637 h 1724025"/>
                <a:gd name="connsiteX8" fmla="*/ 1708493 w 1724025"/>
                <a:gd name="connsiteY8" fmla="*/ 447639 h 1724025"/>
                <a:gd name="connsiteX9" fmla="*/ 1698358 w 1724025"/>
                <a:gd name="connsiteY9" fmla="*/ 435818 h 1724025"/>
                <a:gd name="connsiteX10" fmla="*/ 1697548 w 1724025"/>
                <a:gd name="connsiteY10" fmla="*/ 436428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4025" h="1724025">
                  <a:moveTo>
                    <a:pt x="1697548" y="436428"/>
                  </a:moveTo>
                  <a:lnTo>
                    <a:pt x="1291145" y="30024"/>
                  </a:lnTo>
                  <a:cubicBezTo>
                    <a:pt x="1270362" y="8727"/>
                    <a:pt x="1241139" y="-2151"/>
                    <a:pt x="1211488" y="354"/>
                  </a:cubicBezTo>
                  <a:cubicBezTo>
                    <a:pt x="1182036" y="2478"/>
                    <a:pt x="1154957" y="17309"/>
                    <a:pt x="1137316" y="40997"/>
                  </a:cubicBezTo>
                  <a:lnTo>
                    <a:pt x="20329" y="1564997"/>
                  </a:lnTo>
                  <a:cubicBezTo>
                    <a:pt x="-13342" y="1609889"/>
                    <a:pt x="-4245" y="1673573"/>
                    <a:pt x="40646" y="1707234"/>
                  </a:cubicBezTo>
                  <a:cubicBezTo>
                    <a:pt x="76774" y="1734323"/>
                    <a:pt x="126438" y="1734323"/>
                    <a:pt x="162566" y="1707234"/>
                  </a:cubicBezTo>
                  <a:lnTo>
                    <a:pt x="1686566" y="589637"/>
                  </a:lnTo>
                  <a:cubicBezTo>
                    <a:pt x="1731829" y="556481"/>
                    <a:pt x="1741649" y="492901"/>
                    <a:pt x="1708493" y="447639"/>
                  </a:cubicBezTo>
                  <a:cubicBezTo>
                    <a:pt x="1705416" y="443448"/>
                    <a:pt x="1702035" y="439495"/>
                    <a:pt x="1698358" y="435818"/>
                  </a:cubicBezTo>
                  <a:lnTo>
                    <a:pt x="1697548" y="436428"/>
                  </a:lnTo>
                  <a:close/>
                </a:path>
              </a:pathLst>
            </a:custGeom>
            <a:solidFill>
              <a:srgbClr val="CFD8DC"/>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2" name="Kombinationstegning: figur 101">
              <a:extLst>
                <a:ext uri="{FF2B5EF4-FFF2-40B4-BE49-F238E27FC236}">
                  <a16:creationId xmlns:a16="http://schemas.microsoft.com/office/drawing/2014/main" id="{F9B41348-90EF-479A-8455-2D12E526A912}"/>
                </a:ext>
              </a:extLst>
            </p:cNvPr>
            <p:cNvSpPr/>
            <p:nvPr/>
          </p:nvSpPr>
          <p:spPr>
            <a:xfrm>
              <a:off x="4184778" y="2658193"/>
              <a:ext cx="2676525" cy="2676525"/>
            </a:xfrm>
            <a:custGeom>
              <a:avLst/>
              <a:gdLst>
                <a:gd name="connsiteX0" fmla="*/ 2491247 w 2676525"/>
                <a:gd name="connsiteY0" fmla="*/ 1207051 h 2676525"/>
                <a:gd name="connsiteX1" fmla="*/ 1475254 w 2676525"/>
                <a:gd name="connsiteY1" fmla="*/ 191058 h 2676525"/>
                <a:gd name="connsiteX2" fmla="*/ 874998 w 2676525"/>
                <a:gd name="connsiteY2" fmla="*/ 1063 h 2676525"/>
                <a:gd name="connsiteX3" fmla="*/ 112188 w 2676525"/>
                <a:gd name="connsiteY3" fmla="*/ 292652 h 2676525"/>
                <a:gd name="connsiteX4" fmla="*/ 162985 w 2676525"/>
                <a:gd name="connsiteY4" fmla="*/ 1050794 h 2676525"/>
                <a:gd name="connsiteX5" fmla="*/ 823382 w 2676525"/>
                <a:gd name="connsiteY5" fmla="*/ 1858714 h 2676525"/>
                <a:gd name="connsiteX6" fmla="*/ 2109638 w 2676525"/>
                <a:gd name="connsiteY6" fmla="*/ 2682484 h 2676525"/>
                <a:gd name="connsiteX7" fmla="*/ 2389444 w 2676525"/>
                <a:gd name="connsiteY7" fmla="*/ 2569908 h 2676525"/>
                <a:gd name="connsiteX8" fmla="*/ 2491247 w 2676525"/>
                <a:gd name="connsiteY8" fmla="*/ 1207051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6525" h="2676525">
                  <a:moveTo>
                    <a:pt x="2491247" y="1207051"/>
                  </a:moveTo>
                  <a:lnTo>
                    <a:pt x="1475254" y="191058"/>
                  </a:lnTo>
                  <a:cubicBezTo>
                    <a:pt x="1304327" y="57984"/>
                    <a:pt x="1091367" y="-9424"/>
                    <a:pt x="874998" y="1063"/>
                  </a:cubicBezTo>
                  <a:cubicBezTo>
                    <a:pt x="591762" y="-8843"/>
                    <a:pt x="316585" y="96341"/>
                    <a:pt x="112188" y="292652"/>
                  </a:cubicBezTo>
                  <a:cubicBezTo>
                    <a:pt x="-52814" y="457653"/>
                    <a:pt x="-35745" y="712666"/>
                    <a:pt x="162985" y="1050794"/>
                  </a:cubicBezTo>
                  <a:cubicBezTo>
                    <a:pt x="350665" y="1345078"/>
                    <a:pt x="572322" y="1616246"/>
                    <a:pt x="823382" y="1858714"/>
                  </a:cubicBezTo>
                  <a:cubicBezTo>
                    <a:pt x="1227546" y="2262679"/>
                    <a:pt x="1737782" y="2682484"/>
                    <a:pt x="2109638" y="2682484"/>
                  </a:cubicBezTo>
                  <a:cubicBezTo>
                    <a:pt x="2214441" y="2685141"/>
                    <a:pt x="2315683" y="2644403"/>
                    <a:pt x="2389444" y="2569908"/>
                  </a:cubicBezTo>
                  <a:cubicBezTo>
                    <a:pt x="2812506" y="2147055"/>
                    <a:pt x="2707046" y="1423059"/>
                    <a:pt x="2491247" y="1207051"/>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3" name="Kombinationstegning: figur 102">
              <a:extLst>
                <a:ext uri="{FF2B5EF4-FFF2-40B4-BE49-F238E27FC236}">
                  <a16:creationId xmlns:a16="http://schemas.microsoft.com/office/drawing/2014/main" id="{75CC7E95-E6E7-4B53-B055-76E91DE944CE}"/>
                </a:ext>
              </a:extLst>
            </p:cNvPr>
            <p:cNvSpPr/>
            <p:nvPr/>
          </p:nvSpPr>
          <p:spPr>
            <a:xfrm>
              <a:off x="5441352" y="2006698"/>
              <a:ext cx="2076450" cy="2076450"/>
            </a:xfrm>
            <a:custGeom>
              <a:avLst/>
              <a:gdLst>
                <a:gd name="connsiteX0" fmla="*/ 2047480 w 2076450"/>
                <a:gd name="connsiteY0" fmla="*/ 1045750 h 2076450"/>
                <a:gd name="connsiteX1" fmla="*/ 1031476 w 2076450"/>
                <a:gd name="connsiteY1" fmla="*/ 29747 h 2076450"/>
                <a:gd name="connsiteX2" fmla="*/ 887811 w 2076450"/>
                <a:gd name="connsiteY2" fmla="*/ 29747 h 2076450"/>
                <a:gd name="connsiteX3" fmla="*/ 75014 w 2076450"/>
                <a:gd name="connsiteY3" fmla="*/ 842543 h 2076450"/>
                <a:gd name="connsiteX4" fmla="*/ 379814 w 2076450"/>
                <a:gd name="connsiteY4" fmla="*/ 1697403 h 2076450"/>
                <a:gd name="connsiteX5" fmla="*/ 1038182 w 2076450"/>
                <a:gd name="connsiteY5" fmla="*/ 2077383 h 2076450"/>
                <a:gd name="connsiteX6" fmla="*/ 1234673 w 2076450"/>
                <a:gd name="connsiteY6" fmla="*/ 2002203 h 2076450"/>
                <a:gd name="connsiteX7" fmla="*/ 2047470 w 2076450"/>
                <a:gd name="connsiteY7" fmla="*/ 1189406 h 2076450"/>
                <a:gd name="connsiteX8" fmla="*/ 2047480 w 2076450"/>
                <a:gd name="connsiteY8" fmla="*/ 1045750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6450" h="2076450">
                  <a:moveTo>
                    <a:pt x="2047480" y="1045750"/>
                  </a:moveTo>
                  <a:lnTo>
                    <a:pt x="1031476" y="29747"/>
                  </a:lnTo>
                  <a:cubicBezTo>
                    <a:pt x="991805" y="-9916"/>
                    <a:pt x="927492" y="-9916"/>
                    <a:pt x="887811" y="29747"/>
                  </a:cubicBezTo>
                  <a:lnTo>
                    <a:pt x="75014" y="842543"/>
                  </a:lnTo>
                  <a:cubicBezTo>
                    <a:pt x="-57879" y="975436"/>
                    <a:pt x="-46906" y="1269263"/>
                    <a:pt x="379814" y="1697403"/>
                  </a:cubicBezTo>
                  <a:cubicBezTo>
                    <a:pt x="658401" y="1975990"/>
                    <a:pt x="880496" y="2077383"/>
                    <a:pt x="1038182" y="2077383"/>
                  </a:cubicBezTo>
                  <a:cubicBezTo>
                    <a:pt x="1111163" y="2079965"/>
                    <a:pt x="1182057" y="2052838"/>
                    <a:pt x="1234673" y="2002203"/>
                  </a:cubicBezTo>
                  <a:lnTo>
                    <a:pt x="2047470" y="1189406"/>
                  </a:lnTo>
                  <a:cubicBezTo>
                    <a:pt x="2087142" y="1149734"/>
                    <a:pt x="2087142" y="1085421"/>
                    <a:pt x="2047480" y="104575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4" name="Kombinationstegning: figur 103">
              <a:extLst>
                <a:ext uri="{FF2B5EF4-FFF2-40B4-BE49-F238E27FC236}">
                  <a16:creationId xmlns:a16="http://schemas.microsoft.com/office/drawing/2014/main" id="{54BF3A67-33C1-4888-BC31-870A9C22DD3F}"/>
                </a:ext>
              </a:extLst>
            </p:cNvPr>
            <p:cNvSpPr/>
            <p:nvPr/>
          </p:nvSpPr>
          <p:spPr>
            <a:xfrm>
              <a:off x="6286577" y="990600"/>
              <a:ext cx="2238375" cy="2247900"/>
            </a:xfrm>
            <a:custGeom>
              <a:avLst/>
              <a:gdLst>
                <a:gd name="connsiteX0" fmla="*/ 2240194 w 2238375"/>
                <a:gd name="connsiteY0" fmla="*/ 1790167 h 2247900"/>
                <a:gd name="connsiteX1" fmla="*/ 2146315 w 2238375"/>
                <a:gd name="connsiteY1" fmla="*/ 1727378 h 2247900"/>
                <a:gd name="connsiteX2" fmla="*/ 1100651 w 2238375"/>
                <a:gd name="connsiteY2" fmla="*/ 1147448 h 2247900"/>
                <a:gd name="connsiteX3" fmla="*/ 520721 w 2238375"/>
                <a:gd name="connsiteY3" fmla="*/ 101784 h 2247900"/>
                <a:gd name="connsiteX4" fmla="*/ 419299 w 2238375"/>
                <a:gd name="connsiteY4" fmla="*/ 0 h 2247900"/>
                <a:gd name="connsiteX5" fmla="*/ 347185 w 2238375"/>
                <a:gd name="connsiteY5" fmla="*/ 29852 h 2247900"/>
                <a:gd name="connsiteX6" fmla="*/ 448788 w 2238375"/>
                <a:gd name="connsiteY6" fmla="*/ 1799111 h 2247900"/>
                <a:gd name="connsiteX7" fmla="*/ 1407889 w 2238375"/>
                <a:gd name="connsiteY7" fmla="*/ 2247976 h 2247900"/>
                <a:gd name="connsiteX8" fmla="*/ 2218048 w 2238375"/>
                <a:gd name="connsiteY8" fmla="*/ 1900704 h 2247900"/>
                <a:gd name="connsiteX9" fmla="*/ 2240194 w 2238375"/>
                <a:gd name="connsiteY9" fmla="*/ 1790167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8375" h="2247900">
                  <a:moveTo>
                    <a:pt x="2240194" y="1790167"/>
                  </a:moveTo>
                  <a:cubicBezTo>
                    <a:pt x="2224487" y="1752172"/>
                    <a:pt x="2187425" y="1727388"/>
                    <a:pt x="2146315" y="1727378"/>
                  </a:cubicBezTo>
                  <a:cubicBezTo>
                    <a:pt x="1926049" y="1727378"/>
                    <a:pt x="1442427" y="1489224"/>
                    <a:pt x="1100651" y="1147448"/>
                  </a:cubicBezTo>
                  <a:cubicBezTo>
                    <a:pt x="758875" y="805672"/>
                    <a:pt x="520721" y="322250"/>
                    <a:pt x="520721" y="101784"/>
                  </a:cubicBezTo>
                  <a:cubicBezTo>
                    <a:pt x="520817" y="45673"/>
                    <a:pt x="475411" y="105"/>
                    <a:pt x="419299" y="0"/>
                  </a:cubicBezTo>
                  <a:cubicBezTo>
                    <a:pt x="392248" y="-47"/>
                    <a:pt x="366292" y="10697"/>
                    <a:pt x="347185" y="29852"/>
                  </a:cubicBezTo>
                  <a:cubicBezTo>
                    <a:pt x="-67752" y="444989"/>
                    <a:pt x="-197387" y="1152935"/>
                    <a:pt x="448788" y="1799111"/>
                  </a:cubicBezTo>
                  <a:cubicBezTo>
                    <a:pt x="694619" y="2072297"/>
                    <a:pt x="1040643" y="2234241"/>
                    <a:pt x="1407889" y="2247976"/>
                  </a:cubicBezTo>
                  <a:cubicBezTo>
                    <a:pt x="1713356" y="2244471"/>
                    <a:pt x="2004869" y="2119522"/>
                    <a:pt x="2218048" y="1900704"/>
                  </a:cubicBezTo>
                  <a:cubicBezTo>
                    <a:pt x="2247070" y="1871720"/>
                    <a:pt x="2255805" y="1828114"/>
                    <a:pt x="2240194" y="1790167"/>
                  </a:cubicBezTo>
                  <a:close/>
                </a:path>
              </a:pathLst>
            </a:custGeom>
            <a:solidFill>
              <a:schemeClr val="bg2">
                <a:lumMod val="75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5" name="Kombinationstegning: figur 104">
              <a:extLst>
                <a:ext uri="{FF2B5EF4-FFF2-40B4-BE49-F238E27FC236}">
                  <a16:creationId xmlns:a16="http://schemas.microsoft.com/office/drawing/2014/main" id="{AF2C9C0D-4951-4A3F-B924-2B2625A82A4D}"/>
                </a:ext>
              </a:extLst>
            </p:cNvPr>
            <p:cNvSpPr/>
            <p:nvPr/>
          </p:nvSpPr>
          <p:spPr>
            <a:xfrm>
              <a:off x="6604092" y="990781"/>
              <a:ext cx="1924050" cy="1924050"/>
            </a:xfrm>
            <a:custGeom>
              <a:avLst/>
              <a:gdLst>
                <a:gd name="connsiteX0" fmla="*/ 1291133 w 1924050"/>
                <a:gd name="connsiteY0" fmla="*/ 639270 h 1924050"/>
                <a:gd name="connsiteX1" fmla="*/ 101603 w 1924050"/>
                <a:gd name="connsiteY1" fmla="*/ 0 h 1924050"/>
                <a:gd name="connsiteX2" fmla="*/ 0 w 1924050"/>
                <a:gd name="connsiteY2" fmla="*/ 101603 h 1924050"/>
                <a:gd name="connsiteX3" fmla="*/ 639271 w 1924050"/>
                <a:gd name="connsiteY3" fmla="*/ 1291133 h 1924050"/>
                <a:gd name="connsiteX4" fmla="*/ 1828800 w 1924050"/>
                <a:gd name="connsiteY4" fmla="*/ 1930403 h 1924050"/>
                <a:gd name="connsiteX5" fmla="*/ 1930403 w 1924050"/>
                <a:gd name="connsiteY5" fmla="*/ 1828800 h 1924050"/>
                <a:gd name="connsiteX6" fmla="*/ 1291133 w 1924050"/>
                <a:gd name="connsiteY6" fmla="*/ 63927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050" h="1924050">
                  <a:moveTo>
                    <a:pt x="1291133" y="639270"/>
                  </a:moveTo>
                  <a:cubicBezTo>
                    <a:pt x="860755" y="209093"/>
                    <a:pt x="471631" y="0"/>
                    <a:pt x="101603" y="0"/>
                  </a:cubicBezTo>
                  <a:cubicBezTo>
                    <a:pt x="45491" y="0"/>
                    <a:pt x="0" y="45491"/>
                    <a:pt x="0" y="101603"/>
                  </a:cubicBezTo>
                  <a:cubicBezTo>
                    <a:pt x="0" y="404984"/>
                    <a:pt x="286922" y="938584"/>
                    <a:pt x="639271" y="1291133"/>
                  </a:cubicBezTo>
                  <a:cubicBezTo>
                    <a:pt x="991619" y="1643682"/>
                    <a:pt x="1525629" y="1930403"/>
                    <a:pt x="1828800" y="1930403"/>
                  </a:cubicBezTo>
                  <a:cubicBezTo>
                    <a:pt x="1884912" y="1930403"/>
                    <a:pt x="1930403" y="1884912"/>
                    <a:pt x="1930403" y="1828800"/>
                  </a:cubicBezTo>
                  <a:cubicBezTo>
                    <a:pt x="1930403" y="1458573"/>
                    <a:pt x="1721311" y="1069438"/>
                    <a:pt x="1291133" y="63927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6" name="Kombinationstegning: figur 105">
              <a:extLst>
                <a:ext uri="{FF2B5EF4-FFF2-40B4-BE49-F238E27FC236}">
                  <a16:creationId xmlns:a16="http://schemas.microsoft.com/office/drawing/2014/main" id="{7BDA4C8B-1722-40FD-B201-D063231EABDD}"/>
                </a:ext>
              </a:extLst>
            </p:cNvPr>
            <p:cNvSpPr/>
            <p:nvPr/>
          </p:nvSpPr>
          <p:spPr>
            <a:xfrm>
              <a:off x="6286700" y="990781"/>
              <a:ext cx="2238375" cy="2247900"/>
            </a:xfrm>
            <a:custGeom>
              <a:avLst/>
              <a:gdLst>
                <a:gd name="connsiteX0" fmla="*/ 1407766 w 2238375"/>
                <a:gd name="connsiteY0" fmla="*/ 2248005 h 2247900"/>
                <a:gd name="connsiteX1" fmla="*/ 448666 w 2238375"/>
                <a:gd name="connsiteY1" fmla="*/ 1799139 h 2247900"/>
                <a:gd name="connsiteX2" fmla="*/ 0 w 2238375"/>
                <a:gd name="connsiteY2" fmla="*/ 845315 h 2247900"/>
                <a:gd name="connsiteX3" fmla="*/ 347063 w 2238375"/>
                <a:gd name="connsiteY3" fmla="*/ 29671 h 2247900"/>
                <a:gd name="connsiteX4" fmla="*/ 418995 w 2238375"/>
                <a:gd name="connsiteY4" fmla="*/ 0 h 2247900"/>
                <a:gd name="connsiteX5" fmla="*/ 1608525 w 2238375"/>
                <a:gd name="connsiteY5" fmla="*/ 639271 h 2247900"/>
                <a:gd name="connsiteX6" fmla="*/ 2247795 w 2238375"/>
                <a:gd name="connsiteY6" fmla="*/ 1828800 h 2247900"/>
                <a:gd name="connsiteX7" fmla="*/ 2218125 w 2238375"/>
                <a:gd name="connsiteY7" fmla="*/ 1900733 h 2247900"/>
                <a:gd name="connsiteX8" fmla="*/ 1407766 w 2238375"/>
                <a:gd name="connsiteY8" fmla="*/ 2248005 h 2247900"/>
                <a:gd name="connsiteX9" fmla="*/ 461058 w 2238375"/>
                <a:gd name="connsiteY9" fmla="*/ 204416 h 2247900"/>
                <a:gd name="connsiteX10" fmla="*/ 202997 w 2238375"/>
                <a:gd name="connsiteY10" fmla="*/ 843687 h 2247900"/>
                <a:gd name="connsiteX11" fmla="*/ 592331 w 2238375"/>
                <a:gd name="connsiteY11" fmla="*/ 1655264 h 2247900"/>
                <a:gd name="connsiteX12" fmla="*/ 2043379 w 2238375"/>
                <a:gd name="connsiteY12" fmla="*/ 1786528 h 2247900"/>
                <a:gd name="connsiteX13" fmla="*/ 1464669 w 2238375"/>
                <a:gd name="connsiteY13" fmla="*/ 782927 h 2247900"/>
                <a:gd name="connsiteX14" fmla="*/ 461058 w 2238375"/>
                <a:gd name="connsiteY14" fmla="*/ 204416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38375" h="2247900">
                  <a:moveTo>
                    <a:pt x="1407766" y="2248005"/>
                  </a:moveTo>
                  <a:cubicBezTo>
                    <a:pt x="1040502" y="2234308"/>
                    <a:pt x="694468" y="2072364"/>
                    <a:pt x="448666" y="1799139"/>
                  </a:cubicBezTo>
                  <a:cubicBezTo>
                    <a:pt x="178365" y="1553404"/>
                    <a:pt x="16936" y="1210228"/>
                    <a:pt x="0" y="845315"/>
                  </a:cubicBezTo>
                  <a:cubicBezTo>
                    <a:pt x="895" y="537744"/>
                    <a:pt x="126064" y="243583"/>
                    <a:pt x="347063" y="29671"/>
                  </a:cubicBezTo>
                  <a:cubicBezTo>
                    <a:pt x="366151" y="10630"/>
                    <a:pt x="392030" y="-47"/>
                    <a:pt x="418995" y="0"/>
                  </a:cubicBezTo>
                  <a:cubicBezTo>
                    <a:pt x="789222" y="0"/>
                    <a:pt x="1178357" y="209093"/>
                    <a:pt x="1608525" y="639271"/>
                  </a:cubicBezTo>
                  <a:cubicBezTo>
                    <a:pt x="2038693" y="1069448"/>
                    <a:pt x="2247795" y="1458773"/>
                    <a:pt x="2247795" y="1828800"/>
                  </a:cubicBezTo>
                  <a:cubicBezTo>
                    <a:pt x="2247843" y="1855766"/>
                    <a:pt x="2237175" y="1881645"/>
                    <a:pt x="2218125" y="1900733"/>
                  </a:cubicBezTo>
                  <a:cubicBezTo>
                    <a:pt x="2004889" y="2119579"/>
                    <a:pt x="1713300" y="2244528"/>
                    <a:pt x="1407766" y="2248005"/>
                  </a:cubicBezTo>
                  <a:close/>
                  <a:moveTo>
                    <a:pt x="461058" y="204416"/>
                  </a:moveTo>
                  <a:cubicBezTo>
                    <a:pt x="296447" y="376657"/>
                    <a:pt x="204092" y="605428"/>
                    <a:pt x="202997" y="843687"/>
                  </a:cubicBezTo>
                  <a:cubicBezTo>
                    <a:pt x="220285" y="1155068"/>
                    <a:pt x="360283" y="1446905"/>
                    <a:pt x="592331" y="1655264"/>
                  </a:cubicBezTo>
                  <a:cubicBezTo>
                    <a:pt x="1158240" y="2221383"/>
                    <a:pt x="1719282" y="2084832"/>
                    <a:pt x="2043379" y="1786528"/>
                  </a:cubicBezTo>
                  <a:cubicBezTo>
                    <a:pt x="2026511" y="1487624"/>
                    <a:pt x="1832048" y="1150306"/>
                    <a:pt x="1464669" y="782927"/>
                  </a:cubicBezTo>
                  <a:cubicBezTo>
                    <a:pt x="1097289" y="415547"/>
                    <a:pt x="759962" y="221285"/>
                    <a:pt x="461058" y="20441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7" name="Kombinationstegning: figur 106">
              <a:extLst>
                <a:ext uri="{FF2B5EF4-FFF2-40B4-BE49-F238E27FC236}">
                  <a16:creationId xmlns:a16="http://schemas.microsoft.com/office/drawing/2014/main" id="{50E365A5-6ED8-4BEB-8860-D9654812BD63}"/>
                </a:ext>
              </a:extLst>
            </p:cNvPr>
            <p:cNvSpPr/>
            <p:nvPr/>
          </p:nvSpPr>
          <p:spPr>
            <a:xfrm>
              <a:off x="6604092" y="990781"/>
              <a:ext cx="1924050" cy="1924050"/>
            </a:xfrm>
            <a:custGeom>
              <a:avLst/>
              <a:gdLst>
                <a:gd name="connsiteX0" fmla="*/ 1828800 w 1924050"/>
                <a:gd name="connsiteY0" fmla="*/ 1930403 h 1924050"/>
                <a:gd name="connsiteX1" fmla="*/ 639271 w 1924050"/>
                <a:gd name="connsiteY1" fmla="*/ 1291133 h 1924050"/>
                <a:gd name="connsiteX2" fmla="*/ 0 w 1924050"/>
                <a:gd name="connsiteY2" fmla="*/ 101603 h 1924050"/>
                <a:gd name="connsiteX3" fmla="*/ 101603 w 1924050"/>
                <a:gd name="connsiteY3" fmla="*/ 0 h 1924050"/>
                <a:gd name="connsiteX4" fmla="*/ 203206 w 1924050"/>
                <a:gd name="connsiteY4" fmla="*/ 101603 h 1924050"/>
                <a:gd name="connsiteX5" fmla="*/ 783136 w 1924050"/>
                <a:gd name="connsiteY5" fmla="*/ 1147267 h 1924050"/>
                <a:gd name="connsiteX6" fmla="*/ 1828800 w 1924050"/>
                <a:gd name="connsiteY6" fmla="*/ 1727197 h 1924050"/>
                <a:gd name="connsiteX7" fmla="*/ 1930403 w 1924050"/>
                <a:gd name="connsiteY7" fmla="*/ 1828800 h 1924050"/>
                <a:gd name="connsiteX8" fmla="*/ 1828800 w 1924050"/>
                <a:gd name="connsiteY8" fmla="*/ 1930403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4050" h="1924050">
                  <a:moveTo>
                    <a:pt x="1828800" y="1930403"/>
                  </a:moveTo>
                  <a:cubicBezTo>
                    <a:pt x="1525629" y="1930403"/>
                    <a:pt x="992019" y="1643691"/>
                    <a:pt x="639271" y="1291133"/>
                  </a:cubicBezTo>
                  <a:cubicBezTo>
                    <a:pt x="286522" y="938574"/>
                    <a:pt x="0" y="404974"/>
                    <a:pt x="0" y="101603"/>
                  </a:cubicBezTo>
                  <a:cubicBezTo>
                    <a:pt x="0" y="45491"/>
                    <a:pt x="45491" y="0"/>
                    <a:pt x="101603" y="0"/>
                  </a:cubicBezTo>
                  <a:cubicBezTo>
                    <a:pt x="157715" y="0"/>
                    <a:pt x="203206" y="45491"/>
                    <a:pt x="203206" y="101603"/>
                  </a:cubicBezTo>
                  <a:cubicBezTo>
                    <a:pt x="203206" y="322078"/>
                    <a:pt x="441360" y="805691"/>
                    <a:pt x="783136" y="1147267"/>
                  </a:cubicBezTo>
                  <a:cubicBezTo>
                    <a:pt x="1124912" y="1488843"/>
                    <a:pt x="1608534" y="1727197"/>
                    <a:pt x="1828800" y="1727197"/>
                  </a:cubicBezTo>
                  <a:cubicBezTo>
                    <a:pt x="1884912" y="1727197"/>
                    <a:pt x="1930403" y="1772688"/>
                    <a:pt x="1930403" y="1828800"/>
                  </a:cubicBezTo>
                  <a:cubicBezTo>
                    <a:pt x="1930403" y="1884912"/>
                    <a:pt x="1884912" y="1930403"/>
                    <a:pt x="1828800" y="1930403"/>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8" name="Kombinationstegning: figur 107">
              <a:extLst>
                <a:ext uri="{FF2B5EF4-FFF2-40B4-BE49-F238E27FC236}">
                  <a16:creationId xmlns:a16="http://schemas.microsoft.com/office/drawing/2014/main" id="{841F0EAF-9F70-4E14-A282-9D807E25E3B0}"/>
                </a:ext>
              </a:extLst>
            </p:cNvPr>
            <p:cNvSpPr/>
            <p:nvPr/>
          </p:nvSpPr>
          <p:spPr>
            <a:xfrm>
              <a:off x="5441352" y="2005647"/>
              <a:ext cx="2066925" cy="2076450"/>
            </a:xfrm>
            <a:custGeom>
              <a:avLst/>
              <a:gdLst>
                <a:gd name="connsiteX0" fmla="*/ 1038182 w 2066925"/>
                <a:gd name="connsiteY0" fmla="*/ 2078654 h 2076450"/>
                <a:gd name="connsiteX1" fmla="*/ 379814 w 2066925"/>
                <a:gd name="connsiteY1" fmla="*/ 1698673 h 2076450"/>
                <a:gd name="connsiteX2" fmla="*/ 75014 w 2066925"/>
                <a:gd name="connsiteY2" fmla="*/ 843814 h 2076450"/>
                <a:gd name="connsiteX3" fmla="*/ 887811 w 2066925"/>
                <a:gd name="connsiteY3" fmla="*/ 31017 h 2076450"/>
                <a:gd name="connsiteX4" fmla="*/ 1031476 w 2066925"/>
                <a:gd name="connsiteY4" fmla="*/ 28521 h 2076450"/>
                <a:gd name="connsiteX5" fmla="*/ 1033972 w 2066925"/>
                <a:gd name="connsiteY5" fmla="*/ 172187 h 2076450"/>
                <a:gd name="connsiteX6" fmla="*/ 1031476 w 2066925"/>
                <a:gd name="connsiteY6" fmla="*/ 174683 h 2076450"/>
                <a:gd name="connsiteX7" fmla="*/ 218679 w 2066925"/>
                <a:gd name="connsiteY7" fmla="*/ 987479 h 2076450"/>
                <a:gd name="connsiteX8" fmla="*/ 523479 w 2066925"/>
                <a:gd name="connsiteY8" fmla="*/ 1555017 h 2076450"/>
                <a:gd name="connsiteX9" fmla="*/ 1091017 w 2066925"/>
                <a:gd name="connsiteY9" fmla="*/ 1859817 h 2076450"/>
                <a:gd name="connsiteX10" fmla="*/ 1903814 w 2066925"/>
                <a:gd name="connsiteY10" fmla="*/ 1047020 h 2076450"/>
                <a:gd name="connsiteX11" fmla="*/ 2047480 w 2066925"/>
                <a:gd name="connsiteY11" fmla="*/ 1049516 h 2076450"/>
                <a:gd name="connsiteX12" fmla="*/ 2047480 w 2066925"/>
                <a:gd name="connsiteY12" fmla="*/ 1190686 h 2076450"/>
                <a:gd name="connsiteX13" fmla="*/ 1234683 w 2066925"/>
                <a:gd name="connsiteY13" fmla="*/ 2003483 h 2076450"/>
                <a:gd name="connsiteX14" fmla="*/ 1038182 w 2066925"/>
                <a:gd name="connsiteY14" fmla="*/ 2078654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66925" h="2076450">
                  <a:moveTo>
                    <a:pt x="1038182" y="2078654"/>
                  </a:moveTo>
                  <a:cubicBezTo>
                    <a:pt x="880496" y="2078654"/>
                    <a:pt x="658401" y="1977051"/>
                    <a:pt x="379814" y="1698673"/>
                  </a:cubicBezTo>
                  <a:cubicBezTo>
                    <a:pt x="-46906" y="1271953"/>
                    <a:pt x="-57879" y="976707"/>
                    <a:pt x="75014" y="843814"/>
                  </a:cubicBezTo>
                  <a:lnTo>
                    <a:pt x="887811" y="31017"/>
                  </a:lnTo>
                  <a:cubicBezTo>
                    <a:pt x="926787" y="-9340"/>
                    <a:pt x="991109" y="-10464"/>
                    <a:pt x="1031476" y="28521"/>
                  </a:cubicBezTo>
                  <a:cubicBezTo>
                    <a:pt x="1071843" y="67507"/>
                    <a:pt x="1072958" y="131820"/>
                    <a:pt x="1033972" y="172187"/>
                  </a:cubicBezTo>
                  <a:cubicBezTo>
                    <a:pt x="1033153" y="173035"/>
                    <a:pt x="1032324" y="173863"/>
                    <a:pt x="1031476" y="174683"/>
                  </a:cubicBezTo>
                  <a:lnTo>
                    <a:pt x="218679" y="987479"/>
                  </a:lnTo>
                  <a:cubicBezTo>
                    <a:pt x="178036" y="1028123"/>
                    <a:pt x="197143" y="1228681"/>
                    <a:pt x="523479" y="1555017"/>
                  </a:cubicBezTo>
                  <a:cubicBezTo>
                    <a:pt x="849815" y="1881353"/>
                    <a:pt x="1049764" y="1900460"/>
                    <a:pt x="1091017" y="1859817"/>
                  </a:cubicBezTo>
                  <a:lnTo>
                    <a:pt x="1903814" y="1047020"/>
                  </a:lnTo>
                  <a:cubicBezTo>
                    <a:pt x="1944171" y="1008034"/>
                    <a:pt x="2008494" y="1009158"/>
                    <a:pt x="2047480" y="1049516"/>
                  </a:cubicBezTo>
                  <a:cubicBezTo>
                    <a:pt x="2085513" y="1088892"/>
                    <a:pt x="2085513" y="1151309"/>
                    <a:pt x="2047480" y="1190686"/>
                  </a:cubicBezTo>
                  <a:lnTo>
                    <a:pt x="1234683" y="2003483"/>
                  </a:lnTo>
                  <a:cubicBezTo>
                    <a:pt x="1182057" y="2054098"/>
                    <a:pt x="1111153" y="2081226"/>
                    <a:pt x="1038182" y="207865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09" name="Kombinationstegning: figur 108">
              <a:extLst>
                <a:ext uri="{FF2B5EF4-FFF2-40B4-BE49-F238E27FC236}">
                  <a16:creationId xmlns:a16="http://schemas.microsoft.com/office/drawing/2014/main" id="{DC41A35F-D95D-4B69-839C-71C9F6B26847}"/>
                </a:ext>
              </a:extLst>
            </p:cNvPr>
            <p:cNvSpPr/>
            <p:nvPr/>
          </p:nvSpPr>
          <p:spPr>
            <a:xfrm>
              <a:off x="4185529" y="2658223"/>
              <a:ext cx="2676525" cy="2676525"/>
            </a:xfrm>
            <a:custGeom>
              <a:avLst/>
              <a:gdLst>
                <a:gd name="connsiteX0" fmla="*/ 2109095 w 2676525"/>
                <a:gd name="connsiteY0" fmla="*/ 2682464 h 2676525"/>
                <a:gd name="connsiteX1" fmla="*/ 822839 w 2676525"/>
                <a:gd name="connsiteY1" fmla="*/ 1858694 h 2676525"/>
                <a:gd name="connsiteX2" fmla="*/ 163052 w 2676525"/>
                <a:gd name="connsiteY2" fmla="*/ 1050974 h 2676525"/>
                <a:gd name="connsiteX3" fmla="*/ 112255 w 2676525"/>
                <a:gd name="connsiteY3" fmla="*/ 292832 h 2676525"/>
                <a:gd name="connsiteX4" fmla="*/ 865921 w 2676525"/>
                <a:gd name="connsiteY4" fmla="*/ 1033 h 2676525"/>
                <a:gd name="connsiteX5" fmla="*/ 874255 w 2676525"/>
                <a:gd name="connsiteY5" fmla="*/ 1033 h 2676525"/>
                <a:gd name="connsiteX6" fmla="*/ 1474102 w 2676525"/>
                <a:gd name="connsiteY6" fmla="*/ 191228 h 2676525"/>
                <a:gd name="connsiteX7" fmla="*/ 1471606 w 2676525"/>
                <a:gd name="connsiteY7" fmla="*/ 334894 h 2676525"/>
                <a:gd name="connsiteX8" fmla="*/ 1330446 w 2676525"/>
                <a:gd name="connsiteY8" fmla="*/ 334894 h 2676525"/>
                <a:gd name="connsiteX9" fmla="*/ 874265 w 2676525"/>
                <a:gd name="connsiteY9" fmla="*/ 204239 h 2676525"/>
                <a:gd name="connsiteX10" fmla="*/ 866340 w 2676525"/>
                <a:gd name="connsiteY10" fmla="*/ 204239 h 2676525"/>
                <a:gd name="connsiteX11" fmla="*/ 255111 w 2676525"/>
                <a:gd name="connsiteY11" fmla="*/ 436497 h 2676525"/>
                <a:gd name="connsiteX12" fmla="*/ 337607 w 2676525"/>
                <a:gd name="connsiteY12" fmla="*/ 948361 h 2676525"/>
                <a:gd name="connsiteX13" fmla="*/ 966305 w 2676525"/>
                <a:gd name="connsiteY13" fmla="*/ 1715238 h 2676525"/>
                <a:gd name="connsiteX14" fmla="*/ 2245046 w 2676525"/>
                <a:gd name="connsiteY14" fmla="*/ 2426441 h 2676525"/>
                <a:gd name="connsiteX15" fmla="*/ 2346649 w 2676525"/>
                <a:gd name="connsiteY15" fmla="*/ 1350907 h 2676525"/>
                <a:gd name="connsiteX16" fmla="*/ 2349144 w 2676525"/>
                <a:gd name="connsiteY16" fmla="*/ 1207241 h 2676525"/>
                <a:gd name="connsiteX17" fmla="*/ 2490305 w 2676525"/>
                <a:gd name="connsiteY17" fmla="*/ 1207241 h 2676525"/>
                <a:gd name="connsiteX18" fmla="*/ 2388702 w 2676525"/>
                <a:gd name="connsiteY18" fmla="*/ 2570107 h 2676525"/>
                <a:gd name="connsiteX19" fmla="*/ 2109095 w 2676525"/>
                <a:gd name="connsiteY19" fmla="*/ 2682464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76525" h="2676525">
                  <a:moveTo>
                    <a:pt x="2109095" y="2682464"/>
                  </a:moveTo>
                  <a:cubicBezTo>
                    <a:pt x="1736430" y="2682464"/>
                    <a:pt x="1227004" y="2262859"/>
                    <a:pt x="822839" y="1858694"/>
                  </a:cubicBezTo>
                  <a:cubicBezTo>
                    <a:pt x="571998" y="1616254"/>
                    <a:pt x="350552" y="1345154"/>
                    <a:pt x="163052" y="1050974"/>
                  </a:cubicBezTo>
                  <a:cubicBezTo>
                    <a:pt x="-35878" y="712846"/>
                    <a:pt x="-52746" y="457633"/>
                    <a:pt x="112255" y="292832"/>
                  </a:cubicBezTo>
                  <a:cubicBezTo>
                    <a:pt x="314604" y="99093"/>
                    <a:pt x="585867" y="-5930"/>
                    <a:pt x="865921" y="1033"/>
                  </a:cubicBezTo>
                  <a:lnTo>
                    <a:pt x="874255" y="1033"/>
                  </a:lnTo>
                  <a:cubicBezTo>
                    <a:pt x="1090511" y="-9301"/>
                    <a:pt x="1303319" y="58174"/>
                    <a:pt x="1474102" y="191228"/>
                  </a:cubicBezTo>
                  <a:cubicBezTo>
                    <a:pt x="1513078" y="231586"/>
                    <a:pt x="1511964" y="295908"/>
                    <a:pt x="1471606" y="334894"/>
                  </a:cubicBezTo>
                  <a:cubicBezTo>
                    <a:pt x="1432230" y="372918"/>
                    <a:pt x="1369813" y="372918"/>
                    <a:pt x="1330446" y="334894"/>
                  </a:cubicBezTo>
                  <a:cubicBezTo>
                    <a:pt x="1196772" y="242597"/>
                    <a:pt x="1036523" y="196705"/>
                    <a:pt x="874265" y="204239"/>
                  </a:cubicBezTo>
                  <a:lnTo>
                    <a:pt x="866340" y="204239"/>
                  </a:lnTo>
                  <a:cubicBezTo>
                    <a:pt x="640026" y="198515"/>
                    <a:pt x="420513" y="281925"/>
                    <a:pt x="255111" y="436497"/>
                  </a:cubicBezTo>
                  <a:cubicBezTo>
                    <a:pt x="141316" y="550292"/>
                    <a:pt x="237233" y="777463"/>
                    <a:pt x="337607" y="948361"/>
                  </a:cubicBezTo>
                  <a:cubicBezTo>
                    <a:pt x="516592" y="1227606"/>
                    <a:pt x="727589" y="1484971"/>
                    <a:pt x="966305" y="1715238"/>
                  </a:cubicBezTo>
                  <a:cubicBezTo>
                    <a:pt x="1579972" y="2328905"/>
                    <a:pt x="2069881" y="2601187"/>
                    <a:pt x="2245046" y="2426441"/>
                  </a:cubicBezTo>
                  <a:cubicBezTo>
                    <a:pt x="2511289" y="2129080"/>
                    <a:pt x="2552494" y="1692864"/>
                    <a:pt x="2346649" y="1350907"/>
                  </a:cubicBezTo>
                  <a:cubicBezTo>
                    <a:pt x="2307673" y="1310549"/>
                    <a:pt x="2308787" y="1246227"/>
                    <a:pt x="2349144" y="1207241"/>
                  </a:cubicBezTo>
                  <a:cubicBezTo>
                    <a:pt x="2388521" y="1169217"/>
                    <a:pt x="2450938" y="1169217"/>
                    <a:pt x="2490305" y="1207241"/>
                  </a:cubicBezTo>
                  <a:cubicBezTo>
                    <a:pt x="2706103" y="1423239"/>
                    <a:pt x="2811564" y="2147244"/>
                    <a:pt x="2388702" y="2570107"/>
                  </a:cubicBezTo>
                  <a:cubicBezTo>
                    <a:pt x="2314950" y="2644459"/>
                    <a:pt x="2213794" y="2685112"/>
                    <a:pt x="2109095" y="268246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110" name="Kombinationstegning: figur 109">
              <a:extLst>
                <a:ext uri="{FF2B5EF4-FFF2-40B4-BE49-F238E27FC236}">
                  <a16:creationId xmlns:a16="http://schemas.microsoft.com/office/drawing/2014/main" id="{FC2DCACF-D08D-40DA-A4D2-A1CC8330F895}"/>
                </a:ext>
              </a:extLst>
            </p:cNvPr>
            <p:cNvSpPr/>
            <p:nvPr/>
          </p:nvSpPr>
          <p:spPr>
            <a:xfrm>
              <a:off x="3657695" y="4140475"/>
              <a:ext cx="1724025" cy="1724025"/>
            </a:xfrm>
            <a:custGeom>
              <a:avLst/>
              <a:gdLst>
                <a:gd name="connsiteX0" fmla="*/ 101603 w 1724025"/>
                <a:gd name="connsiteY0" fmla="*/ 1727106 h 1724025"/>
                <a:gd name="connsiteX1" fmla="*/ 0 w 1724025"/>
                <a:gd name="connsiteY1" fmla="*/ 1625503 h 1724025"/>
                <a:gd name="connsiteX2" fmla="*/ 20317 w 1724025"/>
                <a:gd name="connsiteY2" fmla="*/ 1564543 h 1724025"/>
                <a:gd name="connsiteX3" fmla="*/ 1137914 w 1724025"/>
                <a:gd name="connsiteY3" fmla="*/ 40543 h 1724025"/>
                <a:gd name="connsiteX4" fmla="*/ 1280179 w 1724025"/>
                <a:gd name="connsiteY4" fmla="*/ 20398 h 1724025"/>
                <a:gd name="connsiteX5" fmla="*/ 1300477 w 1724025"/>
                <a:gd name="connsiteY5" fmla="*/ 162463 h 1724025"/>
                <a:gd name="connsiteX6" fmla="*/ 574034 w 1724025"/>
                <a:gd name="connsiteY6" fmla="*/ 1153063 h 1724025"/>
                <a:gd name="connsiteX7" fmla="*/ 1564634 w 1724025"/>
                <a:gd name="connsiteY7" fmla="*/ 426620 h 1724025"/>
                <a:gd name="connsiteX8" fmla="*/ 1706890 w 1724025"/>
                <a:gd name="connsiteY8" fmla="*/ 446813 h 1724025"/>
                <a:gd name="connsiteX9" fmla="*/ 1686697 w 1724025"/>
                <a:gd name="connsiteY9" fmla="*/ 589069 h 1724025"/>
                <a:gd name="connsiteX10" fmla="*/ 1686554 w 1724025"/>
                <a:gd name="connsiteY10" fmla="*/ 589174 h 1724025"/>
                <a:gd name="connsiteX11" fmla="*/ 162554 w 1724025"/>
                <a:gd name="connsiteY11" fmla="*/ 1706771 h 1724025"/>
                <a:gd name="connsiteX12" fmla="*/ 101603 w 1724025"/>
                <a:gd name="connsiteY12" fmla="*/ 1727106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4025" h="1724025">
                  <a:moveTo>
                    <a:pt x="101603" y="1727106"/>
                  </a:moveTo>
                  <a:cubicBezTo>
                    <a:pt x="45491" y="1727106"/>
                    <a:pt x="0" y="1681615"/>
                    <a:pt x="0" y="1625503"/>
                  </a:cubicBezTo>
                  <a:cubicBezTo>
                    <a:pt x="0" y="1603520"/>
                    <a:pt x="7134" y="1582126"/>
                    <a:pt x="20317" y="1564543"/>
                  </a:cubicBezTo>
                  <a:lnTo>
                    <a:pt x="1137914" y="40543"/>
                  </a:lnTo>
                  <a:cubicBezTo>
                    <a:pt x="1171632" y="-4301"/>
                    <a:pt x="1235326" y="-13321"/>
                    <a:pt x="1280179" y="20398"/>
                  </a:cubicBezTo>
                  <a:cubicBezTo>
                    <a:pt x="1324947" y="54059"/>
                    <a:pt x="1334024" y="117610"/>
                    <a:pt x="1300477" y="162463"/>
                  </a:cubicBezTo>
                  <a:lnTo>
                    <a:pt x="574034" y="1153063"/>
                  </a:lnTo>
                  <a:lnTo>
                    <a:pt x="1564634" y="426620"/>
                  </a:lnTo>
                  <a:cubicBezTo>
                    <a:pt x="1609496" y="392911"/>
                    <a:pt x="1673181" y="401960"/>
                    <a:pt x="1706890" y="446813"/>
                  </a:cubicBezTo>
                  <a:cubicBezTo>
                    <a:pt x="1740599" y="491676"/>
                    <a:pt x="1731550" y="555360"/>
                    <a:pt x="1686697" y="589069"/>
                  </a:cubicBezTo>
                  <a:cubicBezTo>
                    <a:pt x="1686649" y="589107"/>
                    <a:pt x="1686601" y="589136"/>
                    <a:pt x="1686554" y="589174"/>
                  </a:cubicBezTo>
                  <a:lnTo>
                    <a:pt x="162554" y="1706771"/>
                  </a:lnTo>
                  <a:cubicBezTo>
                    <a:pt x="144971" y="1719982"/>
                    <a:pt x="123587" y="1727106"/>
                    <a:pt x="101603" y="172710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grpSp>
      <p:sp>
        <p:nvSpPr>
          <p:cNvPr id="71" name="Rektangel: foldet hjørne 70">
            <a:extLst>
              <a:ext uri="{FF2B5EF4-FFF2-40B4-BE49-F238E27FC236}">
                <a16:creationId xmlns:a16="http://schemas.microsoft.com/office/drawing/2014/main" id="{5E44A353-7B0C-4037-841C-C5D5F6A789BC}"/>
              </a:ext>
            </a:extLst>
          </p:cNvPr>
          <p:cNvSpPr/>
          <p:nvPr/>
        </p:nvSpPr>
        <p:spPr>
          <a:xfrm rot="21206275">
            <a:off x="4580840" y="2221161"/>
            <a:ext cx="2039986" cy="1871970"/>
          </a:xfrm>
          <a:prstGeom prst="foldedCorner">
            <a:avLst/>
          </a:prstGeom>
          <a:solidFill>
            <a:schemeClr val="bg2">
              <a:lumMod val="60000"/>
              <a:lumOff val="4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500" b="0" i="0" u="none" strike="noStrike" kern="1200" cap="none" spc="0" normalizeH="0" baseline="0" noProof="0">
                <a:ln>
                  <a:noFill/>
                </a:ln>
                <a:solidFill>
                  <a:prstClr val="black"/>
                </a:solidFill>
                <a:effectLst/>
                <a:uLnTx/>
                <a:uFillTx/>
                <a:latin typeface="+mj-lt"/>
                <a:ea typeface="+mn-ea"/>
                <a:cs typeface="+mn-cs"/>
              </a:rPr>
              <a:t>Sammenhængende sagsbehandling på tværs af fagområder</a:t>
            </a:r>
          </a:p>
        </p:txBody>
      </p:sp>
      <p:grpSp>
        <p:nvGrpSpPr>
          <p:cNvPr id="72" name="Grafik 4">
            <a:extLst>
              <a:ext uri="{FF2B5EF4-FFF2-40B4-BE49-F238E27FC236}">
                <a16:creationId xmlns:a16="http://schemas.microsoft.com/office/drawing/2014/main" id="{88B44DB6-889B-4B17-B967-D9816EF9AE21}"/>
              </a:ext>
            </a:extLst>
          </p:cNvPr>
          <p:cNvGrpSpPr/>
          <p:nvPr/>
        </p:nvGrpSpPr>
        <p:grpSpPr>
          <a:xfrm rot="18602149">
            <a:off x="4623075" y="2022377"/>
            <a:ext cx="467910" cy="487652"/>
            <a:chOff x="3657683" y="990600"/>
            <a:chExt cx="4870459" cy="4873900"/>
          </a:xfrm>
        </p:grpSpPr>
        <p:sp>
          <p:nvSpPr>
            <p:cNvPr id="73" name="Kombinationstegning: figur 72">
              <a:extLst>
                <a:ext uri="{FF2B5EF4-FFF2-40B4-BE49-F238E27FC236}">
                  <a16:creationId xmlns:a16="http://schemas.microsoft.com/office/drawing/2014/main" id="{9F09B115-6EF3-4575-B7FE-40F45B1DF20C}"/>
                </a:ext>
              </a:extLst>
            </p:cNvPr>
            <p:cNvSpPr/>
            <p:nvPr/>
          </p:nvSpPr>
          <p:spPr>
            <a:xfrm>
              <a:off x="3657683" y="4140020"/>
              <a:ext cx="1724025" cy="1724025"/>
            </a:xfrm>
            <a:custGeom>
              <a:avLst/>
              <a:gdLst>
                <a:gd name="connsiteX0" fmla="*/ 1697548 w 1724025"/>
                <a:gd name="connsiteY0" fmla="*/ 436428 h 1724025"/>
                <a:gd name="connsiteX1" fmla="*/ 1291145 w 1724025"/>
                <a:gd name="connsiteY1" fmla="*/ 30024 h 1724025"/>
                <a:gd name="connsiteX2" fmla="*/ 1211488 w 1724025"/>
                <a:gd name="connsiteY2" fmla="*/ 354 h 1724025"/>
                <a:gd name="connsiteX3" fmla="*/ 1137316 w 1724025"/>
                <a:gd name="connsiteY3" fmla="*/ 40997 h 1724025"/>
                <a:gd name="connsiteX4" fmla="*/ 20329 w 1724025"/>
                <a:gd name="connsiteY4" fmla="*/ 1564997 h 1724025"/>
                <a:gd name="connsiteX5" fmla="*/ 40646 w 1724025"/>
                <a:gd name="connsiteY5" fmla="*/ 1707234 h 1724025"/>
                <a:gd name="connsiteX6" fmla="*/ 162566 w 1724025"/>
                <a:gd name="connsiteY6" fmla="*/ 1707234 h 1724025"/>
                <a:gd name="connsiteX7" fmla="*/ 1686566 w 1724025"/>
                <a:gd name="connsiteY7" fmla="*/ 589637 h 1724025"/>
                <a:gd name="connsiteX8" fmla="*/ 1708493 w 1724025"/>
                <a:gd name="connsiteY8" fmla="*/ 447639 h 1724025"/>
                <a:gd name="connsiteX9" fmla="*/ 1698358 w 1724025"/>
                <a:gd name="connsiteY9" fmla="*/ 435818 h 1724025"/>
                <a:gd name="connsiteX10" fmla="*/ 1697548 w 1724025"/>
                <a:gd name="connsiteY10" fmla="*/ 436428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4025" h="1724025">
                  <a:moveTo>
                    <a:pt x="1697548" y="436428"/>
                  </a:moveTo>
                  <a:lnTo>
                    <a:pt x="1291145" y="30024"/>
                  </a:lnTo>
                  <a:cubicBezTo>
                    <a:pt x="1270362" y="8727"/>
                    <a:pt x="1241139" y="-2151"/>
                    <a:pt x="1211488" y="354"/>
                  </a:cubicBezTo>
                  <a:cubicBezTo>
                    <a:pt x="1182036" y="2478"/>
                    <a:pt x="1154957" y="17309"/>
                    <a:pt x="1137316" y="40997"/>
                  </a:cubicBezTo>
                  <a:lnTo>
                    <a:pt x="20329" y="1564997"/>
                  </a:lnTo>
                  <a:cubicBezTo>
                    <a:pt x="-13342" y="1609889"/>
                    <a:pt x="-4245" y="1673573"/>
                    <a:pt x="40646" y="1707234"/>
                  </a:cubicBezTo>
                  <a:cubicBezTo>
                    <a:pt x="76774" y="1734323"/>
                    <a:pt x="126438" y="1734323"/>
                    <a:pt x="162566" y="1707234"/>
                  </a:cubicBezTo>
                  <a:lnTo>
                    <a:pt x="1686566" y="589637"/>
                  </a:lnTo>
                  <a:cubicBezTo>
                    <a:pt x="1731829" y="556481"/>
                    <a:pt x="1741649" y="492901"/>
                    <a:pt x="1708493" y="447639"/>
                  </a:cubicBezTo>
                  <a:cubicBezTo>
                    <a:pt x="1705416" y="443448"/>
                    <a:pt x="1702035" y="439495"/>
                    <a:pt x="1698358" y="435818"/>
                  </a:cubicBezTo>
                  <a:lnTo>
                    <a:pt x="1697548" y="436428"/>
                  </a:lnTo>
                  <a:close/>
                </a:path>
              </a:pathLst>
            </a:custGeom>
            <a:solidFill>
              <a:srgbClr val="CFD8DC"/>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4" name="Kombinationstegning: figur 73">
              <a:extLst>
                <a:ext uri="{FF2B5EF4-FFF2-40B4-BE49-F238E27FC236}">
                  <a16:creationId xmlns:a16="http://schemas.microsoft.com/office/drawing/2014/main" id="{888F7310-BF7C-4FE3-BEAC-159A6155A76D}"/>
                </a:ext>
              </a:extLst>
            </p:cNvPr>
            <p:cNvSpPr/>
            <p:nvPr/>
          </p:nvSpPr>
          <p:spPr>
            <a:xfrm>
              <a:off x="4184778" y="2658193"/>
              <a:ext cx="2676525" cy="2676525"/>
            </a:xfrm>
            <a:custGeom>
              <a:avLst/>
              <a:gdLst>
                <a:gd name="connsiteX0" fmla="*/ 2491247 w 2676525"/>
                <a:gd name="connsiteY0" fmla="*/ 1207051 h 2676525"/>
                <a:gd name="connsiteX1" fmla="*/ 1475254 w 2676525"/>
                <a:gd name="connsiteY1" fmla="*/ 191058 h 2676525"/>
                <a:gd name="connsiteX2" fmla="*/ 874998 w 2676525"/>
                <a:gd name="connsiteY2" fmla="*/ 1063 h 2676525"/>
                <a:gd name="connsiteX3" fmla="*/ 112188 w 2676525"/>
                <a:gd name="connsiteY3" fmla="*/ 292652 h 2676525"/>
                <a:gd name="connsiteX4" fmla="*/ 162985 w 2676525"/>
                <a:gd name="connsiteY4" fmla="*/ 1050794 h 2676525"/>
                <a:gd name="connsiteX5" fmla="*/ 823382 w 2676525"/>
                <a:gd name="connsiteY5" fmla="*/ 1858714 h 2676525"/>
                <a:gd name="connsiteX6" fmla="*/ 2109638 w 2676525"/>
                <a:gd name="connsiteY6" fmla="*/ 2682484 h 2676525"/>
                <a:gd name="connsiteX7" fmla="*/ 2389444 w 2676525"/>
                <a:gd name="connsiteY7" fmla="*/ 2569908 h 2676525"/>
                <a:gd name="connsiteX8" fmla="*/ 2491247 w 2676525"/>
                <a:gd name="connsiteY8" fmla="*/ 1207051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6525" h="2676525">
                  <a:moveTo>
                    <a:pt x="2491247" y="1207051"/>
                  </a:moveTo>
                  <a:lnTo>
                    <a:pt x="1475254" y="191058"/>
                  </a:lnTo>
                  <a:cubicBezTo>
                    <a:pt x="1304327" y="57984"/>
                    <a:pt x="1091367" y="-9424"/>
                    <a:pt x="874998" y="1063"/>
                  </a:cubicBezTo>
                  <a:cubicBezTo>
                    <a:pt x="591762" y="-8843"/>
                    <a:pt x="316585" y="96341"/>
                    <a:pt x="112188" y="292652"/>
                  </a:cubicBezTo>
                  <a:cubicBezTo>
                    <a:pt x="-52814" y="457653"/>
                    <a:pt x="-35745" y="712666"/>
                    <a:pt x="162985" y="1050794"/>
                  </a:cubicBezTo>
                  <a:cubicBezTo>
                    <a:pt x="350665" y="1345078"/>
                    <a:pt x="572322" y="1616246"/>
                    <a:pt x="823382" y="1858714"/>
                  </a:cubicBezTo>
                  <a:cubicBezTo>
                    <a:pt x="1227546" y="2262679"/>
                    <a:pt x="1737782" y="2682484"/>
                    <a:pt x="2109638" y="2682484"/>
                  </a:cubicBezTo>
                  <a:cubicBezTo>
                    <a:pt x="2214441" y="2685141"/>
                    <a:pt x="2315683" y="2644403"/>
                    <a:pt x="2389444" y="2569908"/>
                  </a:cubicBezTo>
                  <a:cubicBezTo>
                    <a:pt x="2812506" y="2147055"/>
                    <a:pt x="2707046" y="1423059"/>
                    <a:pt x="2491247" y="1207051"/>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5" name="Kombinationstegning: figur 74">
              <a:extLst>
                <a:ext uri="{FF2B5EF4-FFF2-40B4-BE49-F238E27FC236}">
                  <a16:creationId xmlns:a16="http://schemas.microsoft.com/office/drawing/2014/main" id="{F430F8C0-AF6F-478C-9FEE-E272EC5186F1}"/>
                </a:ext>
              </a:extLst>
            </p:cNvPr>
            <p:cNvSpPr/>
            <p:nvPr/>
          </p:nvSpPr>
          <p:spPr>
            <a:xfrm>
              <a:off x="5441352" y="2006698"/>
              <a:ext cx="2076450" cy="2076450"/>
            </a:xfrm>
            <a:custGeom>
              <a:avLst/>
              <a:gdLst>
                <a:gd name="connsiteX0" fmla="*/ 2047480 w 2076450"/>
                <a:gd name="connsiteY0" fmla="*/ 1045750 h 2076450"/>
                <a:gd name="connsiteX1" fmla="*/ 1031476 w 2076450"/>
                <a:gd name="connsiteY1" fmla="*/ 29747 h 2076450"/>
                <a:gd name="connsiteX2" fmla="*/ 887811 w 2076450"/>
                <a:gd name="connsiteY2" fmla="*/ 29747 h 2076450"/>
                <a:gd name="connsiteX3" fmla="*/ 75014 w 2076450"/>
                <a:gd name="connsiteY3" fmla="*/ 842543 h 2076450"/>
                <a:gd name="connsiteX4" fmla="*/ 379814 w 2076450"/>
                <a:gd name="connsiteY4" fmla="*/ 1697403 h 2076450"/>
                <a:gd name="connsiteX5" fmla="*/ 1038182 w 2076450"/>
                <a:gd name="connsiteY5" fmla="*/ 2077383 h 2076450"/>
                <a:gd name="connsiteX6" fmla="*/ 1234673 w 2076450"/>
                <a:gd name="connsiteY6" fmla="*/ 2002203 h 2076450"/>
                <a:gd name="connsiteX7" fmla="*/ 2047470 w 2076450"/>
                <a:gd name="connsiteY7" fmla="*/ 1189406 h 2076450"/>
                <a:gd name="connsiteX8" fmla="*/ 2047480 w 2076450"/>
                <a:gd name="connsiteY8" fmla="*/ 1045750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6450" h="2076450">
                  <a:moveTo>
                    <a:pt x="2047480" y="1045750"/>
                  </a:moveTo>
                  <a:lnTo>
                    <a:pt x="1031476" y="29747"/>
                  </a:lnTo>
                  <a:cubicBezTo>
                    <a:pt x="991805" y="-9916"/>
                    <a:pt x="927492" y="-9916"/>
                    <a:pt x="887811" y="29747"/>
                  </a:cubicBezTo>
                  <a:lnTo>
                    <a:pt x="75014" y="842543"/>
                  </a:lnTo>
                  <a:cubicBezTo>
                    <a:pt x="-57879" y="975436"/>
                    <a:pt x="-46906" y="1269263"/>
                    <a:pt x="379814" y="1697403"/>
                  </a:cubicBezTo>
                  <a:cubicBezTo>
                    <a:pt x="658401" y="1975990"/>
                    <a:pt x="880496" y="2077383"/>
                    <a:pt x="1038182" y="2077383"/>
                  </a:cubicBezTo>
                  <a:cubicBezTo>
                    <a:pt x="1111163" y="2079965"/>
                    <a:pt x="1182057" y="2052838"/>
                    <a:pt x="1234673" y="2002203"/>
                  </a:cubicBezTo>
                  <a:lnTo>
                    <a:pt x="2047470" y="1189406"/>
                  </a:lnTo>
                  <a:cubicBezTo>
                    <a:pt x="2087142" y="1149734"/>
                    <a:pt x="2087142" y="1085421"/>
                    <a:pt x="2047480" y="104575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6" name="Kombinationstegning: figur 75">
              <a:extLst>
                <a:ext uri="{FF2B5EF4-FFF2-40B4-BE49-F238E27FC236}">
                  <a16:creationId xmlns:a16="http://schemas.microsoft.com/office/drawing/2014/main" id="{06038EC2-2726-46ED-AF99-DB3CF81E120B}"/>
                </a:ext>
              </a:extLst>
            </p:cNvPr>
            <p:cNvSpPr/>
            <p:nvPr/>
          </p:nvSpPr>
          <p:spPr>
            <a:xfrm>
              <a:off x="6286577" y="990600"/>
              <a:ext cx="2238375" cy="2247900"/>
            </a:xfrm>
            <a:custGeom>
              <a:avLst/>
              <a:gdLst>
                <a:gd name="connsiteX0" fmla="*/ 2240194 w 2238375"/>
                <a:gd name="connsiteY0" fmla="*/ 1790167 h 2247900"/>
                <a:gd name="connsiteX1" fmla="*/ 2146315 w 2238375"/>
                <a:gd name="connsiteY1" fmla="*/ 1727378 h 2247900"/>
                <a:gd name="connsiteX2" fmla="*/ 1100651 w 2238375"/>
                <a:gd name="connsiteY2" fmla="*/ 1147448 h 2247900"/>
                <a:gd name="connsiteX3" fmla="*/ 520721 w 2238375"/>
                <a:gd name="connsiteY3" fmla="*/ 101784 h 2247900"/>
                <a:gd name="connsiteX4" fmla="*/ 419299 w 2238375"/>
                <a:gd name="connsiteY4" fmla="*/ 0 h 2247900"/>
                <a:gd name="connsiteX5" fmla="*/ 347185 w 2238375"/>
                <a:gd name="connsiteY5" fmla="*/ 29852 h 2247900"/>
                <a:gd name="connsiteX6" fmla="*/ 448788 w 2238375"/>
                <a:gd name="connsiteY6" fmla="*/ 1799111 h 2247900"/>
                <a:gd name="connsiteX7" fmla="*/ 1407889 w 2238375"/>
                <a:gd name="connsiteY7" fmla="*/ 2247976 h 2247900"/>
                <a:gd name="connsiteX8" fmla="*/ 2218048 w 2238375"/>
                <a:gd name="connsiteY8" fmla="*/ 1900704 h 2247900"/>
                <a:gd name="connsiteX9" fmla="*/ 2240194 w 2238375"/>
                <a:gd name="connsiteY9" fmla="*/ 1790167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8375" h="2247900">
                  <a:moveTo>
                    <a:pt x="2240194" y="1790167"/>
                  </a:moveTo>
                  <a:cubicBezTo>
                    <a:pt x="2224487" y="1752172"/>
                    <a:pt x="2187425" y="1727388"/>
                    <a:pt x="2146315" y="1727378"/>
                  </a:cubicBezTo>
                  <a:cubicBezTo>
                    <a:pt x="1926049" y="1727378"/>
                    <a:pt x="1442427" y="1489224"/>
                    <a:pt x="1100651" y="1147448"/>
                  </a:cubicBezTo>
                  <a:cubicBezTo>
                    <a:pt x="758875" y="805672"/>
                    <a:pt x="520721" y="322250"/>
                    <a:pt x="520721" y="101784"/>
                  </a:cubicBezTo>
                  <a:cubicBezTo>
                    <a:pt x="520817" y="45673"/>
                    <a:pt x="475411" y="105"/>
                    <a:pt x="419299" y="0"/>
                  </a:cubicBezTo>
                  <a:cubicBezTo>
                    <a:pt x="392248" y="-47"/>
                    <a:pt x="366292" y="10697"/>
                    <a:pt x="347185" y="29852"/>
                  </a:cubicBezTo>
                  <a:cubicBezTo>
                    <a:pt x="-67752" y="444989"/>
                    <a:pt x="-197387" y="1152935"/>
                    <a:pt x="448788" y="1799111"/>
                  </a:cubicBezTo>
                  <a:cubicBezTo>
                    <a:pt x="694619" y="2072297"/>
                    <a:pt x="1040643" y="2234241"/>
                    <a:pt x="1407889" y="2247976"/>
                  </a:cubicBezTo>
                  <a:cubicBezTo>
                    <a:pt x="1713356" y="2244471"/>
                    <a:pt x="2004869" y="2119522"/>
                    <a:pt x="2218048" y="1900704"/>
                  </a:cubicBezTo>
                  <a:cubicBezTo>
                    <a:pt x="2247070" y="1871720"/>
                    <a:pt x="2255805" y="1828114"/>
                    <a:pt x="2240194" y="1790167"/>
                  </a:cubicBezTo>
                  <a:close/>
                </a:path>
              </a:pathLst>
            </a:custGeom>
            <a:solidFill>
              <a:schemeClr val="bg2">
                <a:lumMod val="75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7" name="Kombinationstegning: figur 76">
              <a:extLst>
                <a:ext uri="{FF2B5EF4-FFF2-40B4-BE49-F238E27FC236}">
                  <a16:creationId xmlns:a16="http://schemas.microsoft.com/office/drawing/2014/main" id="{4306E9BD-A781-4145-A5D5-E92CE1704A0D}"/>
                </a:ext>
              </a:extLst>
            </p:cNvPr>
            <p:cNvSpPr/>
            <p:nvPr/>
          </p:nvSpPr>
          <p:spPr>
            <a:xfrm>
              <a:off x="6604092" y="990781"/>
              <a:ext cx="1924050" cy="1924050"/>
            </a:xfrm>
            <a:custGeom>
              <a:avLst/>
              <a:gdLst>
                <a:gd name="connsiteX0" fmla="*/ 1291133 w 1924050"/>
                <a:gd name="connsiteY0" fmla="*/ 639270 h 1924050"/>
                <a:gd name="connsiteX1" fmla="*/ 101603 w 1924050"/>
                <a:gd name="connsiteY1" fmla="*/ 0 h 1924050"/>
                <a:gd name="connsiteX2" fmla="*/ 0 w 1924050"/>
                <a:gd name="connsiteY2" fmla="*/ 101603 h 1924050"/>
                <a:gd name="connsiteX3" fmla="*/ 639271 w 1924050"/>
                <a:gd name="connsiteY3" fmla="*/ 1291133 h 1924050"/>
                <a:gd name="connsiteX4" fmla="*/ 1828800 w 1924050"/>
                <a:gd name="connsiteY4" fmla="*/ 1930403 h 1924050"/>
                <a:gd name="connsiteX5" fmla="*/ 1930403 w 1924050"/>
                <a:gd name="connsiteY5" fmla="*/ 1828800 h 1924050"/>
                <a:gd name="connsiteX6" fmla="*/ 1291133 w 1924050"/>
                <a:gd name="connsiteY6" fmla="*/ 639270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050" h="1924050">
                  <a:moveTo>
                    <a:pt x="1291133" y="639270"/>
                  </a:moveTo>
                  <a:cubicBezTo>
                    <a:pt x="860755" y="209093"/>
                    <a:pt x="471631" y="0"/>
                    <a:pt x="101603" y="0"/>
                  </a:cubicBezTo>
                  <a:cubicBezTo>
                    <a:pt x="45491" y="0"/>
                    <a:pt x="0" y="45491"/>
                    <a:pt x="0" y="101603"/>
                  </a:cubicBezTo>
                  <a:cubicBezTo>
                    <a:pt x="0" y="404984"/>
                    <a:pt x="286922" y="938584"/>
                    <a:pt x="639271" y="1291133"/>
                  </a:cubicBezTo>
                  <a:cubicBezTo>
                    <a:pt x="991619" y="1643682"/>
                    <a:pt x="1525629" y="1930403"/>
                    <a:pt x="1828800" y="1930403"/>
                  </a:cubicBezTo>
                  <a:cubicBezTo>
                    <a:pt x="1884912" y="1930403"/>
                    <a:pt x="1930403" y="1884912"/>
                    <a:pt x="1930403" y="1828800"/>
                  </a:cubicBezTo>
                  <a:cubicBezTo>
                    <a:pt x="1930403" y="1458573"/>
                    <a:pt x="1721311" y="1069438"/>
                    <a:pt x="1291133" y="639270"/>
                  </a:cubicBezTo>
                  <a:close/>
                </a:path>
              </a:pathLst>
            </a:custGeom>
            <a:solidFill>
              <a:schemeClr val="tx2">
                <a:lumMod val="60000"/>
                <a:lumOff val="40000"/>
              </a:schemeClr>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78" name="Kombinationstegning: figur 77">
              <a:extLst>
                <a:ext uri="{FF2B5EF4-FFF2-40B4-BE49-F238E27FC236}">
                  <a16:creationId xmlns:a16="http://schemas.microsoft.com/office/drawing/2014/main" id="{5A3A7A77-7CF0-4844-B445-E7AD3306C4AA}"/>
                </a:ext>
              </a:extLst>
            </p:cNvPr>
            <p:cNvSpPr/>
            <p:nvPr/>
          </p:nvSpPr>
          <p:spPr>
            <a:xfrm>
              <a:off x="6286700" y="990781"/>
              <a:ext cx="2238375" cy="2247900"/>
            </a:xfrm>
            <a:custGeom>
              <a:avLst/>
              <a:gdLst>
                <a:gd name="connsiteX0" fmla="*/ 1407766 w 2238375"/>
                <a:gd name="connsiteY0" fmla="*/ 2248005 h 2247900"/>
                <a:gd name="connsiteX1" fmla="*/ 448666 w 2238375"/>
                <a:gd name="connsiteY1" fmla="*/ 1799139 h 2247900"/>
                <a:gd name="connsiteX2" fmla="*/ 0 w 2238375"/>
                <a:gd name="connsiteY2" fmla="*/ 845315 h 2247900"/>
                <a:gd name="connsiteX3" fmla="*/ 347063 w 2238375"/>
                <a:gd name="connsiteY3" fmla="*/ 29671 h 2247900"/>
                <a:gd name="connsiteX4" fmla="*/ 418995 w 2238375"/>
                <a:gd name="connsiteY4" fmla="*/ 0 h 2247900"/>
                <a:gd name="connsiteX5" fmla="*/ 1608525 w 2238375"/>
                <a:gd name="connsiteY5" fmla="*/ 639271 h 2247900"/>
                <a:gd name="connsiteX6" fmla="*/ 2247795 w 2238375"/>
                <a:gd name="connsiteY6" fmla="*/ 1828800 h 2247900"/>
                <a:gd name="connsiteX7" fmla="*/ 2218125 w 2238375"/>
                <a:gd name="connsiteY7" fmla="*/ 1900733 h 2247900"/>
                <a:gd name="connsiteX8" fmla="*/ 1407766 w 2238375"/>
                <a:gd name="connsiteY8" fmla="*/ 2248005 h 2247900"/>
                <a:gd name="connsiteX9" fmla="*/ 461058 w 2238375"/>
                <a:gd name="connsiteY9" fmla="*/ 204416 h 2247900"/>
                <a:gd name="connsiteX10" fmla="*/ 202997 w 2238375"/>
                <a:gd name="connsiteY10" fmla="*/ 843687 h 2247900"/>
                <a:gd name="connsiteX11" fmla="*/ 592331 w 2238375"/>
                <a:gd name="connsiteY11" fmla="*/ 1655264 h 2247900"/>
                <a:gd name="connsiteX12" fmla="*/ 2043379 w 2238375"/>
                <a:gd name="connsiteY12" fmla="*/ 1786528 h 2247900"/>
                <a:gd name="connsiteX13" fmla="*/ 1464669 w 2238375"/>
                <a:gd name="connsiteY13" fmla="*/ 782927 h 2247900"/>
                <a:gd name="connsiteX14" fmla="*/ 461058 w 2238375"/>
                <a:gd name="connsiteY14" fmla="*/ 204416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38375" h="2247900">
                  <a:moveTo>
                    <a:pt x="1407766" y="2248005"/>
                  </a:moveTo>
                  <a:cubicBezTo>
                    <a:pt x="1040502" y="2234308"/>
                    <a:pt x="694468" y="2072364"/>
                    <a:pt x="448666" y="1799139"/>
                  </a:cubicBezTo>
                  <a:cubicBezTo>
                    <a:pt x="178365" y="1553404"/>
                    <a:pt x="16936" y="1210228"/>
                    <a:pt x="0" y="845315"/>
                  </a:cubicBezTo>
                  <a:cubicBezTo>
                    <a:pt x="895" y="537744"/>
                    <a:pt x="126064" y="243583"/>
                    <a:pt x="347063" y="29671"/>
                  </a:cubicBezTo>
                  <a:cubicBezTo>
                    <a:pt x="366151" y="10630"/>
                    <a:pt x="392030" y="-47"/>
                    <a:pt x="418995" y="0"/>
                  </a:cubicBezTo>
                  <a:cubicBezTo>
                    <a:pt x="789222" y="0"/>
                    <a:pt x="1178357" y="209093"/>
                    <a:pt x="1608525" y="639271"/>
                  </a:cubicBezTo>
                  <a:cubicBezTo>
                    <a:pt x="2038693" y="1069448"/>
                    <a:pt x="2247795" y="1458773"/>
                    <a:pt x="2247795" y="1828800"/>
                  </a:cubicBezTo>
                  <a:cubicBezTo>
                    <a:pt x="2247843" y="1855766"/>
                    <a:pt x="2237175" y="1881645"/>
                    <a:pt x="2218125" y="1900733"/>
                  </a:cubicBezTo>
                  <a:cubicBezTo>
                    <a:pt x="2004889" y="2119579"/>
                    <a:pt x="1713300" y="2244528"/>
                    <a:pt x="1407766" y="2248005"/>
                  </a:cubicBezTo>
                  <a:close/>
                  <a:moveTo>
                    <a:pt x="461058" y="204416"/>
                  </a:moveTo>
                  <a:cubicBezTo>
                    <a:pt x="296447" y="376657"/>
                    <a:pt x="204092" y="605428"/>
                    <a:pt x="202997" y="843687"/>
                  </a:cubicBezTo>
                  <a:cubicBezTo>
                    <a:pt x="220285" y="1155068"/>
                    <a:pt x="360283" y="1446905"/>
                    <a:pt x="592331" y="1655264"/>
                  </a:cubicBezTo>
                  <a:cubicBezTo>
                    <a:pt x="1158240" y="2221383"/>
                    <a:pt x="1719282" y="2084832"/>
                    <a:pt x="2043379" y="1786528"/>
                  </a:cubicBezTo>
                  <a:cubicBezTo>
                    <a:pt x="2026511" y="1487624"/>
                    <a:pt x="1832048" y="1150306"/>
                    <a:pt x="1464669" y="782927"/>
                  </a:cubicBezTo>
                  <a:cubicBezTo>
                    <a:pt x="1097289" y="415547"/>
                    <a:pt x="759962" y="221285"/>
                    <a:pt x="461058" y="20441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83" name="Kombinationstegning: figur 82">
              <a:extLst>
                <a:ext uri="{FF2B5EF4-FFF2-40B4-BE49-F238E27FC236}">
                  <a16:creationId xmlns:a16="http://schemas.microsoft.com/office/drawing/2014/main" id="{4ACE245D-A064-478C-A5ED-7C1CDA17BA32}"/>
                </a:ext>
              </a:extLst>
            </p:cNvPr>
            <p:cNvSpPr/>
            <p:nvPr/>
          </p:nvSpPr>
          <p:spPr>
            <a:xfrm>
              <a:off x="6604092" y="990781"/>
              <a:ext cx="1924050" cy="1924050"/>
            </a:xfrm>
            <a:custGeom>
              <a:avLst/>
              <a:gdLst>
                <a:gd name="connsiteX0" fmla="*/ 1828800 w 1924050"/>
                <a:gd name="connsiteY0" fmla="*/ 1930403 h 1924050"/>
                <a:gd name="connsiteX1" fmla="*/ 639271 w 1924050"/>
                <a:gd name="connsiteY1" fmla="*/ 1291133 h 1924050"/>
                <a:gd name="connsiteX2" fmla="*/ 0 w 1924050"/>
                <a:gd name="connsiteY2" fmla="*/ 101603 h 1924050"/>
                <a:gd name="connsiteX3" fmla="*/ 101603 w 1924050"/>
                <a:gd name="connsiteY3" fmla="*/ 0 h 1924050"/>
                <a:gd name="connsiteX4" fmla="*/ 203206 w 1924050"/>
                <a:gd name="connsiteY4" fmla="*/ 101603 h 1924050"/>
                <a:gd name="connsiteX5" fmla="*/ 783136 w 1924050"/>
                <a:gd name="connsiteY5" fmla="*/ 1147267 h 1924050"/>
                <a:gd name="connsiteX6" fmla="*/ 1828800 w 1924050"/>
                <a:gd name="connsiteY6" fmla="*/ 1727197 h 1924050"/>
                <a:gd name="connsiteX7" fmla="*/ 1930403 w 1924050"/>
                <a:gd name="connsiteY7" fmla="*/ 1828800 h 1924050"/>
                <a:gd name="connsiteX8" fmla="*/ 1828800 w 1924050"/>
                <a:gd name="connsiteY8" fmla="*/ 1930403 h 192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4050" h="1924050">
                  <a:moveTo>
                    <a:pt x="1828800" y="1930403"/>
                  </a:moveTo>
                  <a:cubicBezTo>
                    <a:pt x="1525629" y="1930403"/>
                    <a:pt x="992019" y="1643691"/>
                    <a:pt x="639271" y="1291133"/>
                  </a:cubicBezTo>
                  <a:cubicBezTo>
                    <a:pt x="286522" y="938574"/>
                    <a:pt x="0" y="404974"/>
                    <a:pt x="0" y="101603"/>
                  </a:cubicBezTo>
                  <a:cubicBezTo>
                    <a:pt x="0" y="45491"/>
                    <a:pt x="45491" y="0"/>
                    <a:pt x="101603" y="0"/>
                  </a:cubicBezTo>
                  <a:cubicBezTo>
                    <a:pt x="157715" y="0"/>
                    <a:pt x="203206" y="45491"/>
                    <a:pt x="203206" y="101603"/>
                  </a:cubicBezTo>
                  <a:cubicBezTo>
                    <a:pt x="203206" y="322078"/>
                    <a:pt x="441360" y="805691"/>
                    <a:pt x="783136" y="1147267"/>
                  </a:cubicBezTo>
                  <a:cubicBezTo>
                    <a:pt x="1124912" y="1488843"/>
                    <a:pt x="1608534" y="1727197"/>
                    <a:pt x="1828800" y="1727197"/>
                  </a:cubicBezTo>
                  <a:cubicBezTo>
                    <a:pt x="1884912" y="1727197"/>
                    <a:pt x="1930403" y="1772688"/>
                    <a:pt x="1930403" y="1828800"/>
                  </a:cubicBezTo>
                  <a:cubicBezTo>
                    <a:pt x="1930403" y="1884912"/>
                    <a:pt x="1884912" y="1930403"/>
                    <a:pt x="1828800" y="1930403"/>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84" name="Kombinationstegning: figur 83">
              <a:extLst>
                <a:ext uri="{FF2B5EF4-FFF2-40B4-BE49-F238E27FC236}">
                  <a16:creationId xmlns:a16="http://schemas.microsoft.com/office/drawing/2014/main" id="{55A61633-18AB-41FD-86B3-939A4ED49FC2}"/>
                </a:ext>
              </a:extLst>
            </p:cNvPr>
            <p:cNvSpPr/>
            <p:nvPr/>
          </p:nvSpPr>
          <p:spPr>
            <a:xfrm>
              <a:off x="5441352" y="2005647"/>
              <a:ext cx="2066925" cy="2076450"/>
            </a:xfrm>
            <a:custGeom>
              <a:avLst/>
              <a:gdLst>
                <a:gd name="connsiteX0" fmla="*/ 1038182 w 2066925"/>
                <a:gd name="connsiteY0" fmla="*/ 2078654 h 2076450"/>
                <a:gd name="connsiteX1" fmla="*/ 379814 w 2066925"/>
                <a:gd name="connsiteY1" fmla="*/ 1698673 h 2076450"/>
                <a:gd name="connsiteX2" fmla="*/ 75014 w 2066925"/>
                <a:gd name="connsiteY2" fmla="*/ 843814 h 2076450"/>
                <a:gd name="connsiteX3" fmla="*/ 887811 w 2066925"/>
                <a:gd name="connsiteY3" fmla="*/ 31017 h 2076450"/>
                <a:gd name="connsiteX4" fmla="*/ 1031476 w 2066925"/>
                <a:gd name="connsiteY4" fmla="*/ 28521 h 2076450"/>
                <a:gd name="connsiteX5" fmla="*/ 1033972 w 2066925"/>
                <a:gd name="connsiteY5" fmla="*/ 172187 h 2076450"/>
                <a:gd name="connsiteX6" fmla="*/ 1031476 w 2066925"/>
                <a:gd name="connsiteY6" fmla="*/ 174683 h 2076450"/>
                <a:gd name="connsiteX7" fmla="*/ 218679 w 2066925"/>
                <a:gd name="connsiteY7" fmla="*/ 987479 h 2076450"/>
                <a:gd name="connsiteX8" fmla="*/ 523479 w 2066925"/>
                <a:gd name="connsiteY8" fmla="*/ 1555017 h 2076450"/>
                <a:gd name="connsiteX9" fmla="*/ 1091017 w 2066925"/>
                <a:gd name="connsiteY9" fmla="*/ 1859817 h 2076450"/>
                <a:gd name="connsiteX10" fmla="*/ 1903814 w 2066925"/>
                <a:gd name="connsiteY10" fmla="*/ 1047020 h 2076450"/>
                <a:gd name="connsiteX11" fmla="*/ 2047480 w 2066925"/>
                <a:gd name="connsiteY11" fmla="*/ 1049516 h 2076450"/>
                <a:gd name="connsiteX12" fmla="*/ 2047480 w 2066925"/>
                <a:gd name="connsiteY12" fmla="*/ 1190686 h 2076450"/>
                <a:gd name="connsiteX13" fmla="*/ 1234683 w 2066925"/>
                <a:gd name="connsiteY13" fmla="*/ 2003483 h 2076450"/>
                <a:gd name="connsiteX14" fmla="*/ 1038182 w 2066925"/>
                <a:gd name="connsiteY14" fmla="*/ 2078654 h 2076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66925" h="2076450">
                  <a:moveTo>
                    <a:pt x="1038182" y="2078654"/>
                  </a:moveTo>
                  <a:cubicBezTo>
                    <a:pt x="880496" y="2078654"/>
                    <a:pt x="658401" y="1977051"/>
                    <a:pt x="379814" y="1698673"/>
                  </a:cubicBezTo>
                  <a:cubicBezTo>
                    <a:pt x="-46906" y="1271953"/>
                    <a:pt x="-57879" y="976707"/>
                    <a:pt x="75014" y="843814"/>
                  </a:cubicBezTo>
                  <a:lnTo>
                    <a:pt x="887811" y="31017"/>
                  </a:lnTo>
                  <a:cubicBezTo>
                    <a:pt x="926787" y="-9340"/>
                    <a:pt x="991109" y="-10464"/>
                    <a:pt x="1031476" y="28521"/>
                  </a:cubicBezTo>
                  <a:cubicBezTo>
                    <a:pt x="1071843" y="67507"/>
                    <a:pt x="1072958" y="131820"/>
                    <a:pt x="1033972" y="172187"/>
                  </a:cubicBezTo>
                  <a:cubicBezTo>
                    <a:pt x="1033153" y="173035"/>
                    <a:pt x="1032324" y="173863"/>
                    <a:pt x="1031476" y="174683"/>
                  </a:cubicBezTo>
                  <a:lnTo>
                    <a:pt x="218679" y="987479"/>
                  </a:lnTo>
                  <a:cubicBezTo>
                    <a:pt x="178036" y="1028123"/>
                    <a:pt x="197143" y="1228681"/>
                    <a:pt x="523479" y="1555017"/>
                  </a:cubicBezTo>
                  <a:cubicBezTo>
                    <a:pt x="849815" y="1881353"/>
                    <a:pt x="1049764" y="1900460"/>
                    <a:pt x="1091017" y="1859817"/>
                  </a:cubicBezTo>
                  <a:lnTo>
                    <a:pt x="1903814" y="1047020"/>
                  </a:lnTo>
                  <a:cubicBezTo>
                    <a:pt x="1944171" y="1008034"/>
                    <a:pt x="2008494" y="1009158"/>
                    <a:pt x="2047480" y="1049516"/>
                  </a:cubicBezTo>
                  <a:cubicBezTo>
                    <a:pt x="2085513" y="1088892"/>
                    <a:pt x="2085513" y="1151309"/>
                    <a:pt x="2047480" y="1190686"/>
                  </a:cubicBezTo>
                  <a:lnTo>
                    <a:pt x="1234683" y="2003483"/>
                  </a:lnTo>
                  <a:cubicBezTo>
                    <a:pt x="1182057" y="2054098"/>
                    <a:pt x="1111153" y="2081226"/>
                    <a:pt x="1038182" y="207865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85" name="Kombinationstegning: figur 84">
              <a:extLst>
                <a:ext uri="{FF2B5EF4-FFF2-40B4-BE49-F238E27FC236}">
                  <a16:creationId xmlns:a16="http://schemas.microsoft.com/office/drawing/2014/main" id="{379A542E-3A5F-4868-A3E7-D4313647B82E}"/>
                </a:ext>
              </a:extLst>
            </p:cNvPr>
            <p:cNvSpPr/>
            <p:nvPr/>
          </p:nvSpPr>
          <p:spPr>
            <a:xfrm>
              <a:off x="4185529" y="2658223"/>
              <a:ext cx="2676525" cy="2676525"/>
            </a:xfrm>
            <a:custGeom>
              <a:avLst/>
              <a:gdLst>
                <a:gd name="connsiteX0" fmla="*/ 2109095 w 2676525"/>
                <a:gd name="connsiteY0" fmla="*/ 2682464 h 2676525"/>
                <a:gd name="connsiteX1" fmla="*/ 822839 w 2676525"/>
                <a:gd name="connsiteY1" fmla="*/ 1858694 h 2676525"/>
                <a:gd name="connsiteX2" fmla="*/ 163052 w 2676525"/>
                <a:gd name="connsiteY2" fmla="*/ 1050974 h 2676525"/>
                <a:gd name="connsiteX3" fmla="*/ 112255 w 2676525"/>
                <a:gd name="connsiteY3" fmla="*/ 292832 h 2676525"/>
                <a:gd name="connsiteX4" fmla="*/ 865921 w 2676525"/>
                <a:gd name="connsiteY4" fmla="*/ 1033 h 2676525"/>
                <a:gd name="connsiteX5" fmla="*/ 874255 w 2676525"/>
                <a:gd name="connsiteY5" fmla="*/ 1033 h 2676525"/>
                <a:gd name="connsiteX6" fmla="*/ 1474102 w 2676525"/>
                <a:gd name="connsiteY6" fmla="*/ 191228 h 2676525"/>
                <a:gd name="connsiteX7" fmla="*/ 1471606 w 2676525"/>
                <a:gd name="connsiteY7" fmla="*/ 334894 h 2676525"/>
                <a:gd name="connsiteX8" fmla="*/ 1330446 w 2676525"/>
                <a:gd name="connsiteY8" fmla="*/ 334894 h 2676525"/>
                <a:gd name="connsiteX9" fmla="*/ 874265 w 2676525"/>
                <a:gd name="connsiteY9" fmla="*/ 204239 h 2676525"/>
                <a:gd name="connsiteX10" fmla="*/ 866340 w 2676525"/>
                <a:gd name="connsiteY10" fmla="*/ 204239 h 2676525"/>
                <a:gd name="connsiteX11" fmla="*/ 255111 w 2676525"/>
                <a:gd name="connsiteY11" fmla="*/ 436497 h 2676525"/>
                <a:gd name="connsiteX12" fmla="*/ 337607 w 2676525"/>
                <a:gd name="connsiteY12" fmla="*/ 948361 h 2676525"/>
                <a:gd name="connsiteX13" fmla="*/ 966305 w 2676525"/>
                <a:gd name="connsiteY13" fmla="*/ 1715238 h 2676525"/>
                <a:gd name="connsiteX14" fmla="*/ 2245046 w 2676525"/>
                <a:gd name="connsiteY14" fmla="*/ 2426441 h 2676525"/>
                <a:gd name="connsiteX15" fmla="*/ 2346649 w 2676525"/>
                <a:gd name="connsiteY15" fmla="*/ 1350907 h 2676525"/>
                <a:gd name="connsiteX16" fmla="*/ 2349144 w 2676525"/>
                <a:gd name="connsiteY16" fmla="*/ 1207241 h 2676525"/>
                <a:gd name="connsiteX17" fmla="*/ 2490305 w 2676525"/>
                <a:gd name="connsiteY17" fmla="*/ 1207241 h 2676525"/>
                <a:gd name="connsiteX18" fmla="*/ 2388702 w 2676525"/>
                <a:gd name="connsiteY18" fmla="*/ 2570107 h 2676525"/>
                <a:gd name="connsiteX19" fmla="*/ 2109095 w 2676525"/>
                <a:gd name="connsiteY19" fmla="*/ 2682464 h 267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76525" h="2676525">
                  <a:moveTo>
                    <a:pt x="2109095" y="2682464"/>
                  </a:moveTo>
                  <a:cubicBezTo>
                    <a:pt x="1736430" y="2682464"/>
                    <a:pt x="1227004" y="2262859"/>
                    <a:pt x="822839" y="1858694"/>
                  </a:cubicBezTo>
                  <a:cubicBezTo>
                    <a:pt x="571998" y="1616254"/>
                    <a:pt x="350552" y="1345154"/>
                    <a:pt x="163052" y="1050974"/>
                  </a:cubicBezTo>
                  <a:cubicBezTo>
                    <a:pt x="-35878" y="712846"/>
                    <a:pt x="-52746" y="457633"/>
                    <a:pt x="112255" y="292832"/>
                  </a:cubicBezTo>
                  <a:cubicBezTo>
                    <a:pt x="314604" y="99093"/>
                    <a:pt x="585867" y="-5930"/>
                    <a:pt x="865921" y="1033"/>
                  </a:cubicBezTo>
                  <a:lnTo>
                    <a:pt x="874255" y="1033"/>
                  </a:lnTo>
                  <a:cubicBezTo>
                    <a:pt x="1090511" y="-9301"/>
                    <a:pt x="1303319" y="58174"/>
                    <a:pt x="1474102" y="191228"/>
                  </a:cubicBezTo>
                  <a:cubicBezTo>
                    <a:pt x="1513078" y="231586"/>
                    <a:pt x="1511964" y="295908"/>
                    <a:pt x="1471606" y="334894"/>
                  </a:cubicBezTo>
                  <a:cubicBezTo>
                    <a:pt x="1432230" y="372918"/>
                    <a:pt x="1369813" y="372918"/>
                    <a:pt x="1330446" y="334894"/>
                  </a:cubicBezTo>
                  <a:cubicBezTo>
                    <a:pt x="1196772" y="242597"/>
                    <a:pt x="1036523" y="196705"/>
                    <a:pt x="874265" y="204239"/>
                  </a:cubicBezTo>
                  <a:lnTo>
                    <a:pt x="866340" y="204239"/>
                  </a:lnTo>
                  <a:cubicBezTo>
                    <a:pt x="640026" y="198515"/>
                    <a:pt x="420513" y="281925"/>
                    <a:pt x="255111" y="436497"/>
                  </a:cubicBezTo>
                  <a:cubicBezTo>
                    <a:pt x="141316" y="550292"/>
                    <a:pt x="237233" y="777463"/>
                    <a:pt x="337607" y="948361"/>
                  </a:cubicBezTo>
                  <a:cubicBezTo>
                    <a:pt x="516592" y="1227606"/>
                    <a:pt x="727589" y="1484971"/>
                    <a:pt x="966305" y="1715238"/>
                  </a:cubicBezTo>
                  <a:cubicBezTo>
                    <a:pt x="1579972" y="2328905"/>
                    <a:pt x="2069881" y="2601187"/>
                    <a:pt x="2245046" y="2426441"/>
                  </a:cubicBezTo>
                  <a:cubicBezTo>
                    <a:pt x="2511289" y="2129080"/>
                    <a:pt x="2552494" y="1692864"/>
                    <a:pt x="2346649" y="1350907"/>
                  </a:cubicBezTo>
                  <a:cubicBezTo>
                    <a:pt x="2307673" y="1310549"/>
                    <a:pt x="2308787" y="1246227"/>
                    <a:pt x="2349144" y="1207241"/>
                  </a:cubicBezTo>
                  <a:cubicBezTo>
                    <a:pt x="2388521" y="1169217"/>
                    <a:pt x="2450938" y="1169217"/>
                    <a:pt x="2490305" y="1207241"/>
                  </a:cubicBezTo>
                  <a:cubicBezTo>
                    <a:pt x="2706103" y="1423239"/>
                    <a:pt x="2811564" y="2147244"/>
                    <a:pt x="2388702" y="2570107"/>
                  </a:cubicBezTo>
                  <a:cubicBezTo>
                    <a:pt x="2314950" y="2644459"/>
                    <a:pt x="2213794" y="2685112"/>
                    <a:pt x="2109095" y="2682464"/>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sp>
          <p:nvSpPr>
            <p:cNvPr id="86" name="Kombinationstegning: figur 85">
              <a:extLst>
                <a:ext uri="{FF2B5EF4-FFF2-40B4-BE49-F238E27FC236}">
                  <a16:creationId xmlns:a16="http://schemas.microsoft.com/office/drawing/2014/main" id="{9F664EE3-89B0-4BB6-93C9-9E4B7A5AB470}"/>
                </a:ext>
              </a:extLst>
            </p:cNvPr>
            <p:cNvSpPr/>
            <p:nvPr/>
          </p:nvSpPr>
          <p:spPr>
            <a:xfrm>
              <a:off x="3657695" y="4140475"/>
              <a:ext cx="1724025" cy="1724025"/>
            </a:xfrm>
            <a:custGeom>
              <a:avLst/>
              <a:gdLst>
                <a:gd name="connsiteX0" fmla="*/ 101603 w 1724025"/>
                <a:gd name="connsiteY0" fmla="*/ 1727106 h 1724025"/>
                <a:gd name="connsiteX1" fmla="*/ 0 w 1724025"/>
                <a:gd name="connsiteY1" fmla="*/ 1625503 h 1724025"/>
                <a:gd name="connsiteX2" fmla="*/ 20317 w 1724025"/>
                <a:gd name="connsiteY2" fmla="*/ 1564543 h 1724025"/>
                <a:gd name="connsiteX3" fmla="*/ 1137914 w 1724025"/>
                <a:gd name="connsiteY3" fmla="*/ 40543 h 1724025"/>
                <a:gd name="connsiteX4" fmla="*/ 1280179 w 1724025"/>
                <a:gd name="connsiteY4" fmla="*/ 20398 h 1724025"/>
                <a:gd name="connsiteX5" fmla="*/ 1300477 w 1724025"/>
                <a:gd name="connsiteY5" fmla="*/ 162463 h 1724025"/>
                <a:gd name="connsiteX6" fmla="*/ 574034 w 1724025"/>
                <a:gd name="connsiteY6" fmla="*/ 1153063 h 1724025"/>
                <a:gd name="connsiteX7" fmla="*/ 1564634 w 1724025"/>
                <a:gd name="connsiteY7" fmla="*/ 426620 h 1724025"/>
                <a:gd name="connsiteX8" fmla="*/ 1706890 w 1724025"/>
                <a:gd name="connsiteY8" fmla="*/ 446813 h 1724025"/>
                <a:gd name="connsiteX9" fmla="*/ 1686697 w 1724025"/>
                <a:gd name="connsiteY9" fmla="*/ 589069 h 1724025"/>
                <a:gd name="connsiteX10" fmla="*/ 1686554 w 1724025"/>
                <a:gd name="connsiteY10" fmla="*/ 589174 h 1724025"/>
                <a:gd name="connsiteX11" fmla="*/ 162554 w 1724025"/>
                <a:gd name="connsiteY11" fmla="*/ 1706771 h 1724025"/>
                <a:gd name="connsiteX12" fmla="*/ 101603 w 1724025"/>
                <a:gd name="connsiteY12" fmla="*/ 1727106 h 1724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4025" h="1724025">
                  <a:moveTo>
                    <a:pt x="101603" y="1727106"/>
                  </a:moveTo>
                  <a:cubicBezTo>
                    <a:pt x="45491" y="1727106"/>
                    <a:pt x="0" y="1681615"/>
                    <a:pt x="0" y="1625503"/>
                  </a:cubicBezTo>
                  <a:cubicBezTo>
                    <a:pt x="0" y="1603520"/>
                    <a:pt x="7134" y="1582126"/>
                    <a:pt x="20317" y="1564543"/>
                  </a:cubicBezTo>
                  <a:lnTo>
                    <a:pt x="1137914" y="40543"/>
                  </a:lnTo>
                  <a:cubicBezTo>
                    <a:pt x="1171632" y="-4301"/>
                    <a:pt x="1235326" y="-13321"/>
                    <a:pt x="1280179" y="20398"/>
                  </a:cubicBezTo>
                  <a:cubicBezTo>
                    <a:pt x="1324947" y="54059"/>
                    <a:pt x="1334024" y="117610"/>
                    <a:pt x="1300477" y="162463"/>
                  </a:cubicBezTo>
                  <a:lnTo>
                    <a:pt x="574034" y="1153063"/>
                  </a:lnTo>
                  <a:lnTo>
                    <a:pt x="1564634" y="426620"/>
                  </a:lnTo>
                  <a:cubicBezTo>
                    <a:pt x="1609496" y="392911"/>
                    <a:pt x="1673181" y="401960"/>
                    <a:pt x="1706890" y="446813"/>
                  </a:cubicBezTo>
                  <a:cubicBezTo>
                    <a:pt x="1740599" y="491676"/>
                    <a:pt x="1731550" y="555360"/>
                    <a:pt x="1686697" y="589069"/>
                  </a:cubicBezTo>
                  <a:cubicBezTo>
                    <a:pt x="1686649" y="589107"/>
                    <a:pt x="1686601" y="589136"/>
                    <a:pt x="1686554" y="589174"/>
                  </a:cubicBezTo>
                  <a:lnTo>
                    <a:pt x="162554" y="1706771"/>
                  </a:lnTo>
                  <a:cubicBezTo>
                    <a:pt x="144971" y="1719982"/>
                    <a:pt x="123587" y="1727106"/>
                    <a:pt x="101603" y="1727106"/>
                  </a:cubicBezTo>
                  <a:close/>
                </a:path>
              </a:pathLst>
            </a:custGeom>
            <a:solidFill>
              <a:srgbClr val="000000"/>
            </a:solid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black"/>
                </a:solidFill>
                <a:effectLst/>
                <a:uLnTx/>
                <a:uFillTx/>
                <a:latin typeface="+mj-lt"/>
                <a:ea typeface="+mn-ea"/>
                <a:cs typeface="+mn-cs"/>
              </a:endParaRPr>
            </a:p>
          </p:txBody>
        </p:sp>
      </p:grpSp>
    </p:spTree>
    <p:extLst>
      <p:ext uri="{BB962C8B-B14F-4D97-AF65-F5344CB8AC3E}">
        <p14:creationId xmlns:p14="http://schemas.microsoft.com/office/powerpoint/2010/main" val="1650894110"/>
      </p:ext>
    </p:extLst>
  </p:cSld>
  <p:clrMapOvr>
    <a:masterClrMapping/>
  </p:clrMapOvr>
</p:sld>
</file>

<file path=ppt/theme/theme1.xml><?xml version="1.0" encoding="utf-8"?>
<a:theme xmlns:a="http://schemas.openxmlformats.org/drawingml/2006/main" name="Grundtema blå">
  <a:themeElements>
    <a:clrScheme name="Brugerdefineret 1">
      <a:dk1>
        <a:sysClr val="windowText" lastClr="000000"/>
      </a:dk1>
      <a:lt1>
        <a:sysClr val="window" lastClr="FFFFFF"/>
      </a:lt1>
      <a:dk2>
        <a:srgbClr val="001A6E"/>
      </a:dk2>
      <a:lt2>
        <a:srgbClr val="1054CC"/>
      </a:lt2>
      <a:accent1>
        <a:srgbClr val="001A6E"/>
      </a:accent1>
      <a:accent2>
        <a:srgbClr val="1054CC"/>
      </a:accent2>
      <a:accent3>
        <a:srgbClr val="3E85FF"/>
      </a:accent3>
      <a:accent4>
        <a:srgbClr val="8DB9FF"/>
      </a:accent4>
      <a:accent5>
        <a:srgbClr val="777777"/>
      </a:accent5>
      <a:accent6>
        <a:srgbClr val="E6E6E6"/>
      </a:accent6>
      <a:hlink>
        <a:srgbClr val="FAFAFA"/>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 KDI (3)" id="{F898EF94-AB9D-4CE3-B5D6-8C775631899A}" vid="{9D765A9F-4D2F-446C-819F-825D327FFE1A}"/>
    </a:ext>
  </a:extLst>
</a:theme>
</file>

<file path=ppt/theme/theme2.xml><?xml version="1.0" encoding="utf-8"?>
<a:theme xmlns:a="http://schemas.openxmlformats.org/drawingml/2006/main" name="Grundtema hvid">
  <a:themeElements>
    <a:clrScheme name="Brugerdefineret 1">
      <a:dk1>
        <a:sysClr val="windowText" lastClr="000000"/>
      </a:dk1>
      <a:lt1>
        <a:sysClr val="window" lastClr="FFFFFF"/>
      </a:lt1>
      <a:dk2>
        <a:srgbClr val="001A6E"/>
      </a:dk2>
      <a:lt2>
        <a:srgbClr val="1054CC"/>
      </a:lt2>
      <a:accent1>
        <a:srgbClr val="001A6E"/>
      </a:accent1>
      <a:accent2>
        <a:srgbClr val="1054CC"/>
      </a:accent2>
      <a:accent3>
        <a:srgbClr val="3E85FF"/>
      </a:accent3>
      <a:accent4>
        <a:srgbClr val="8DB9FF"/>
      </a:accent4>
      <a:accent5>
        <a:srgbClr val="777777"/>
      </a:accent5>
      <a:accent6>
        <a:srgbClr val="E6E6E6"/>
      </a:accent6>
      <a:hlink>
        <a:srgbClr val="FAFAFA"/>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 KDI (3)" id="{F898EF94-AB9D-4CE3-B5D6-8C775631899A}" vid="{FBD2084D-1A2A-4AF0-AB90-2BC8A6CF1919}"/>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KOMBIT</Template>
  <TotalTime>0</TotalTime>
  <Words>2216</Words>
  <Application>Microsoft Office PowerPoint</Application>
  <PresentationFormat>Widescreen</PresentationFormat>
  <Paragraphs>249</Paragraphs>
  <Slides>18</Slides>
  <Notes>18</Notes>
  <HiddenSlides>0</HiddenSlides>
  <MMClips>0</MMClips>
  <ScaleCrop>false</ScaleCrop>
  <HeadingPairs>
    <vt:vector size="6" baseType="variant">
      <vt:variant>
        <vt:lpstr>Benyttede skrifttyper</vt:lpstr>
      </vt:variant>
      <vt:variant>
        <vt:i4>3</vt:i4>
      </vt:variant>
      <vt:variant>
        <vt:lpstr>Tema</vt:lpstr>
      </vt:variant>
      <vt:variant>
        <vt:i4>2</vt:i4>
      </vt:variant>
      <vt:variant>
        <vt:lpstr>Slidetitler</vt:lpstr>
      </vt:variant>
      <vt:variant>
        <vt:i4>18</vt:i4>
      </vt:variant>
    </vt:vector>
  </HeadingPairs>
  <TitlesOfParts>
    <vt:vector size="23" baseType="lpstr">
      <vt:lpstr>Arial</vt:lpstr>
      <vt:lpstr>Calibri</vt:lpstr>
      <vt:lpstr>Trebuchet MS</vt:lpstr>
      <vt:lpstr>Grundtema blå</vt:lpstr>
      <vt:lpstr>Grundtema hvid</vt:lpstr>
      <vt:lpstr>FØR DU BRUGER DENNE PRÆSENTATION </vt:lpstr>
      <vt:lpstr>FØR DU BRUGER DENNE PRÆSENTATION </vt:lpstr>
      <vt:lpstr>Grundfortælling  Kommunal topledelse</vt:lpstr>
      <vt:lpstr>FRA FÆLLESKOMMUNAL VISION TIL  LOKAL VIRKELIGHED</vt:lpstr>
      <vt:lpstr>KOMMUNERNES REJSE MED DIGITALISERING INDTIL NU</vt:lpstr>
      <vt:lpstr>DEN FÆLLESKOMMUNALE VISION</vt:lpstr>
      <vt:lpstr>DEN FÆLLESKOMMUNALE VISION</vt:lpstr>
      <vt:lpstr>VÆRDIER OG GEVINSTER VED INFRASTRUKTUREN</vt:lpstr>
      <vt:lpstr>HVORFOR SKAL SPROGKØBING BENYTTE INFRASTRUKTUREN</vt:lpstr>
      <vt:lpstr>POLITISK FOKUS/ØKONOMIAFTALER  FORUDSÆTTER ANVENDELSE AF  INFRASTRUKTUREN  </vt:lpstr>
      <vt:lpstr>ØKONOMISK FORDEL VED SKIFT  AF FAGSYSTEMER</vt:lpstr>
      <vt:lpstr>SAMMENHÆNGENDE SAGSBEHANDLING  PÅ TVÆRS AF FAGOMRÅDER</vt:lpstr>
      <vt:lpstr>FLERE LEVERANDØRER MED  ADGANG TIL MARKEDET</vt:lpstr>
      <vt:lpstr>VI BETALER ALLEREDE FOR  INFRASTRUKTUREN</vt:lpstr>
      <vt:lpstr>RISIKOFAKTORER VED IKKE AT BENYTTE INFRASTRUKTUREN</vt:lpstr>
      <vt:lpstr>SPROGKØBING KOMMUNES VIRKELIGHED</vt:lpstr>
      <vt:lpstr>VI ER ALLEREDE GODT I GANG</vt:lpstr>
      <vt:lpstr>VI ER ALLEREDE GODT I GANG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2022-02-24T11:23:41Z</dcterms:created>
  <dcterms:modified xsi:type="dcterms:W3CDTF">2022-02-24T11:25:26Z</dcterms:modified>
</cp:coreProperties>
</file>